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7" r:id="rId2"/>
    <p:sldId id="271" r:id="rId3"/>
    <p:sldId id="272" r:id="rId4"/>
    <p:sldId id="258" r:id="rId5"/>
    <p:sldId id="275" r:id="rId6"/>
    <p:sldId id="259" r:id="rId7"/>
    <p:sldId id="278" r:id="rId8"/>
    <p:sldId id="276" r:id="rId9"/>
    <p:sldId id="260" r:id="rId10"/>
    <p:sldId id="261" r:id="rId11"/>
    <p:sldId id="286" r:id="rId12"/>
    <p:sldId id="284" r:id="rId13"/>
    <p:sldId id="280" r:id="rId14"/>
    <p:sldId id="289" r:id="rId15"/>
    <p:sldId id="290" r:id="rId16"/>
    <p:sldId id="291" r:id="rId17"/>
    <p:sldId id="262" r:id="rId18"/>
    <p:sldId id="263" r:id="rId19"/>
    <p:sldId id="264" r:id="rId20"/>
    <p:sldId id="265" r:id="rId21"/>
    <p:sldId id="281" r:id="rId22"/>
    <p:sldId id="282" r:id="rId23"/>
    <p:sldId id="274" r:id="rId24"/>
    <p:sldId id="270" r:id="rId2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FF"/>
    <a:srgbClr val="DDEDF3"/>
    <a:srgbClr val="D4EBF0"/>
    <a:srgbClr val="EAF6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6" autoAdjust="0"/>
    <p:restoredTop sz="94660"/>
  </p:normalViewPr>
  <p:slideViewPr>
    <p:cSldViewPr>
      <p:cViewPr varScale="1">
        <p:scale>
          <a:sx n="42" d="100"/>
          <a:sy n="42" d="100"/>
        </p:scale>
        <p:origin x="133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310DEC-D74B-4287-9DD5-B2F05F1F4636}" type="datetimeFigureOut">
              <a:rPr lang="id-ID" smtClean="0"/>
              <a:pPr/>
              <a:t>16/10/2017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D4697E-6CFB-4FC4-BED4-5B0AE089CDA6}" type="slidenum">
              <a:rPr lang="id-ID" smtClean="0"/>
              <a:pPr/>
              <a:t>‹#›</a:t>
            </a:fld>
            <a:endParaRPr lang="id-ID"/>
          </a:p>
        </p:txBody>
      </p:sp>
    </p:spTree>
    <p:extLst>
      <p:ext uri="{BB962C8B-B14F-4D97-AF65-F5344CB8AC3E}">
        <p14:creationId xmlns:p14="http://schemas.microsoft.com/office/powerpoint/2010/main" val="4265513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id-ID" dirty="0" smtClean="0"/>
              <a:t>Tambahkan contoh laporan auditor</a:t>
            </a:r>
            <a:r>
              <a:rPr lang="id-ID" baseline="0" dirty="0" smtClean="0"/>
              <a:t> dengan opini wajar dengan pengecualian dan opini tidak wajar..... Good luck !!!! Cemungut eaaa...!!!!</a:t>
            </a:r>
            <a:endParaRPr lang="id-ID" dirty="0"/>
          </a:p>
        </p:txBody>
      </p:sp>
      <p:sp>
        <p:nvSpPr>
          <p:cNvPr id="4" name="Slide Number Placeholder 3"/>
          <p:cNvSpPr>
            <a:spLocks noGrp="1"/>
          </p:cNvSpPr>
          <p:nvPr>
            <p:ph type="sldNum" sz="quarter" idx="10"/>
          </p:nvPr>
        </p:nvSpPr>
        <p:spPr/>
        <p:txBody>
          <a:bodyPr/>
          <a:lstStyle/>
          <a:p>
            <a:fld id="{47D4697E-6CFB-4FC4-BED4-5B0AE089CDA6}" type="slidenum">
              <a:rPr lang="id-ID" smtClean="0"/>
              <a:pPr/>
              <a:t>10</a:t>
            </a:fld>
            <a:endParaRPr lang="id-ID"/>
          </a:p>
        </p:txBody>
      </p:sp>
    </p:spTree>
    <p:extLst>
      <p:ext uri="{BB962C8B-B14F-4D97-AF65-F5344CB8AC3E}">
        <p14:creationId xmlns:p14="http://schemas.microsoft.com/office/powerpoint/2010/main" val="812065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1"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2"/>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1"/>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E8D6883-99CF-440C-8BDE-0FEC9BA9B05A}" type="datetimeFigureOut">
              <a:rPr lang="id-ID" smtClean="0"/>
              <a:pPr/>
              <a:t>16/10/2017</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660CB89-F6B7-46B6-BD98-08567A7AA63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30"/>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660CB89-F6B7-46B6-BD98-08567A7AA63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4" y="274641"/>
            <a:ext cx="1777471"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660CB89-F6B7-46B6-BD98-08567A7AA63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660CB89-F6B7-46B6-BD98-08567A7AA639}"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660CB89-F6B7-46B6-BD98-08567A7AA639}"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660CB89-F6B7-46B6-BD98-08567A7AA639}"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144429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44429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D660CB89-F6B7-46B6-BD98-08567A7AA639}"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D660CB89-F6B7-46B6-BD98-08567A7AA639}"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E8D6883-99CF-440C-8BDE-0FEC9BA9B05A}" type="datetimeFigureOut">
              <a:rPr lang="id-ID" smtClean="0"/>
              <a:pPr/>
              <a:t>16/10/2017</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D660CB89-F6B7-46B6-BD98-08567A7AA63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E8D6883-99CF-440C-8BDE-0FEC9BA9B05A}" type="datetimeFigureOut">
              <a:rPr lang="id-ID" smtClean="0"/>
              <a:pPr/>
              <a:t>16/10/2017</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660CB89-F6B7-46B6-BD98-08567A7AA639}"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3"/>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E8D6883-99CF-440C-8BDE-0FEC9BA9B05A}" type="datetimeFigureOut">
              <a:rPr lang="id-ID" smtClean="0"/>
              <a:pPr/>
              <a:t>16/10/2017</a:t>
            </a:fld>
            <a:endParaRPr lang="id-ID"/>
          </a:p>
        </p:txBody>
      </p:sp>
      <p:sp>
        <p:nvSpPr>
          <p:cNvPr id="6" name="Footer Placeholder 5"/>
          <p:cNvSpPr>
            <a:spLocks noGrp="1"/>
          </p:cNvSpPr>
          <p:nvPr>
            <p:ph type="ftr" sz="quarter" idx="11"/>
          </p:nvPr>
        </p:nvSpPr>
        <p:spPr>
          <a:xfrm>
            <a:off x="4380073" y="6407945"/>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660CB89-F6B7-46B6-BD98-08567A7AA639}" type="slidenum">
              <a:rPr lang="id-ID" smtClean="0"/>
              <a:pPr/>
              <a:t>‹#›</a:t>
            </a:fld>
            <a:endParaRPr lang="id-ID"/>
          </a:p>
        </p:txBody>
      </p:sp>
      <p:sp>
        <p:nvSpPr>
          <p:cNvPr id="2" name="Title 1"/>
          <p:cNvSpPr>
            <a:spLocks noGrp="1"/>
          </p:cNvSpPr>
          <p:nvPr>
            <p:ph type="title"/>
          </p:nvPr>
        </p:nvSpPr>
        <p:spPr>
          <a:xfrm>
            <a:off x="228600" y="4865123"/>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3" y="5791254"/>
            <a:ext cx="3402315"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7" y="5001994"/>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3" y="5791254"/>
            <a:ext cx="3402315"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9"/>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E8D6883-99CF-440C-8BDE-0FEC9BA9B05A}" type="datetimeFigureOut">
              <a:rPr lang="id-ID" smtClean="0"/>
              <a:pPr/>
              <a:t>16/10/2017</a:t>
            </a:fld>
            <a:endParaRPr lang="id-ID"/>
          </a:p>
        </p:txBody>
      </p:sp>
      <p:sp>
        <p:nvSpPr>
          <p:cNvPr id="22" name="Footer Placeholder 21"/>
          <p:cNvSpPr>
            <a:spLocks noGrp="1"/>
          </p:cNvSpPr>
          <p:nvPr>
            <p:ph type="ftr" sz="quarter" idx="3"/>
          </p:nvPr>
        </p:nvSpPr>
        <p:spPr>
          <a:xfrm>
            <a:off x="4380073" y="6407945"/>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5"/>
            <a:ext cx="365760" cy="365125"/>
          </a:xfrm>
          <a:prstGeom prst="rect">
            <a:avLst/>
          </a:prstGeom>
        </p:spPr>
        <p:txBody>
          <a:bodyPr vert="horz" anchor="b"/>
          <a:lstStyle>
            <a:lvl1pPr algn="r" eaLnBrk="1" latinLnBrk="0" hangingPunct="1">
              <a:defRPr kumimoji="0" sz="1000" b="0">
                <a:solidFill>
                  <a:schemeClr val="tx1"/>
                </a:solidFill>
              </a:defRPr>
            </a:lvl1pPr>
            <a:extLst/>
          </a:lstStyle>
          <a:p>
            <a:fld id="{D660CB89-F6B7-46B6-BD98-08567A7AA63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 Target="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 Target="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 Target="slide1.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5.gif"/><Relationship Id="rId7" Type="http://schemas.openxmlformats.org/officeDocument/2006/relationships/slide" Target="slide20.xml"/><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8.xml"/><Relationship Id="rId10" Type="http://schemas.openxmlformats.org/officeDocument/2006/relationships/slide" Target="slide16.xml"/><Relationship Id="rId4" Type="http://schemas.openxmlformats.org/officeDocument/2006/relationships/slide" Target="slide17.xml"/><Relationship Id="rId9" Type="http://schemas.openxmlformats.org/officeDocument/2006/relationships/slide" Target="slide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367" y="2428868"/>
            <a:ext cx="8229600" cy="2571768"/>
          </a:xfrm>
        </p:spPr>
        <p:txBody>
          <a:bodyPr/>
          <a:lstStyle/>
          <a:p>
            <a:pPr algn="r">
              <a:buNone/>
            </a:pPr>
            <a:r>
              <a:rPr lang="id-ID" dirty="0" smtClean="0"/>
              <a:t>		</a:t>
            </a:r>
            <a:r>
              <a:rPr lang="id-ID" sz="3600" dirty="0" smtClean="0"/>
              <a:t>Modifikasi Laporan Auditor bermakna pemberian opini auditor yang bukan wajar tanpa pengecualian (WTP)</a:t>
            </a:r>
            <a:endParaRPr lang="id-ID" sz="3600" dirty="0"/>
          </a:p>
        </p:txBody>
      </p:sp>
      <p:sp>
        <p:nvSpPr>
          <p:cNvPr id="2" name="Title 1"/>
          <p:cNvSpPr>
            <a:spLocks noGrp="1"/>
          </p:cNvSpPr>
          <p:nvPr>
            <p:ph type="title"/>
          </p:nvPr>
        </p:nvSpPr>
        <p:spPr>
          <a:xfrm>
            <a:off x="428596" y="285728"/>
            <a:ext cx="8229600" cy="1928802"/>
          </a:xfrm>
        </p:spPr>
        <p:txBody>
          <a:bodyPr>
            <a:normAutofit/>
          </a:bodyPr>
          <a:lstStyle/>
          <a:p>
            <a:pPr algn="ctr"/>
            <a:r>
              <a:rPr lang="id-ID" sz="3600" dirty="0" smtClean="0">
                <a:solidFill>
                  <a:srgbClr val="DDEDF3"/>
                </a:solidFill>
                <a:latin typeface="Berlin Sans FB" pitchFamily="34" charset="0"/>
              </a:rPr>
              <a:t>APAKAH YANG DIMAKSUD DENGAN MODIFIKASI LAPORAN AUDITOR ?</a:t>
            </a:r>
            <a:endParaRPr lang="id-ID" sz="3600" dirty="0">
              <a:solidFill>
                <a:srgbClr val="DDEDF3"/>
              </a:solidFill>
              <a:latin typeface="Berlin Sans FB" pitchFamily="34" charset="0"/>
            </a:endParaRPr>
          </a:p>
        </p:txBody>
      </p:sp>
      <p:sp>
        <p:nvSpPr>
          <p:cNvPr id="5" name="Right Arrow 4">
            <a:hlinkClick r:id="rId2" action="ppaction://hlinksldjump"/>
          </p:cNvPr>
          <p:cNvSpPr/>
          <p:nvPr/>
        </p:nvSpPr>
        <p:spPr>
          <a:xfrm>
            <a:off x="7072329" y="5643579"/>
            <a:ext cx="1643075" cy="1000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5" descr="ag00450_.gif"/>
          <p:cNvPicPr>
            <a:picLocks noChangeAspect="1"/>
          </p:cNvPicPr>
          <p:nvPr/>
        </p:nvPicPr>
        <p:blipFill>
          <a:blip r:embed="rId3"/>
          <a:stretch>
            <a:fillRect/>
          </a:stretch>
        </p:blipFill>
        <p:spPr>
          <a:xfrm>
            <a:off x="214283" y="4500571"/>
            <a:ext cx="2286016" cy="2357431"/>
          </a:xfrm>
          <a:prstGeom prst="rect">
            <a:avLst/>
          </a:prstGeom>
        </p:spPr>
      </p:pic>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 by="(-#ppt_w*2)" calcmode="lin" valueType="num">
                                      <p:cBhvr rctx="PPT">
                                        <p:cTn id="12" dur="500" autoRev="1" fill="hold">
                                          <p:stCondLst>
                                            <p:cond delay="0"/>
                                          </p:stCondLst>
                                        </p:cTn>
                                        <p:tgtEl>
                                          <p:spTgt spid="3">
                                            <p:txEl>
                                              <p:pRg st="0" end="0"/>
                                            </p:txEl>
                                          </p:spTgt>
                                        </p:tgtEl>
                                        <p:attrNameLst>
                                          <p:attrName>ppt_w</p:attrName>
                                        </p:attrNameLst>
                                      </p:cBhvr>
                                    </p:anim>
                                    <p:anim by="(#ppt_w*0.50)" calcmode="lin" valueType="num">
                                      <p:cBhvr>
                                        <p:cTn id="13" dur="500" decel="50000" autoRev="1" fill="hold">
                                          <p:stCondLst>
                                            <p:cond delay="0"/>
                                          </p:stCondLst>
                                        </p:cTn>
                                        <p:tgtEl>
                                          <p:spTgt spid="3">
                                            <p:txEl>
                                              <p:pRg st="0" end="0"/>
                                            </p:txEl>
                                          </p:spTgt>
                                        </p:tgtEl>
                                        <p:attrNameLst>
                                          <p:attrName>ppt_x</p:attrName>
                                        </p:attrNameLst>
                                      </p:cBhvr>
                                    </p:anim>
                                    <p:anim from="(-#ppt_h/2)" to="(#ppt_y)" calcmode="lin" valueType="num">
                                      <p:cBhvr>
                                        <p:cTn id="14" dur="1000" fill="hold">
                                          <p:stCondLst>
                                            <p:cond delay="0"/>
                                          </p:stCondLst>
                                        </p:cTn>
                                        <p:tgtEl>
                                          <p:spTgt spid="3">
                                            <p:txEl>
                                              <p:pRg st="0" end="0"/>
                                            </p:txEl>
                                          </p:spTgt>
                                        </p:tgtEl>
                                        <p:attrNameLst>
                                          <p:attrName>ppt_y</p:attrName>
                                        </p:attrNameLst>
                                      </p:cBhvr>
                                    </p:anim>
                                    <p:animRot by="21600000">
                                      <p:cBhvr>
                                        <p:cTn id="15" dur="1000" fill="hold">
                                          <p:stCondLst>
                                            <p:cond delay="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3429001"/>
            <a:ext cx="8229600" cy="2000264"/>
          </a:xfrm>
        </p:spPr>
        <p:txBody>
          <a:bodyPr>
            <a:normAutofit lnSpcReduction="10000"/>
          </a:bodyPr>
          <a:lstStyle/>
          <a:p>
            <a:pPr>
              <a:lnSpc>
                <a:spcPct val="150000"/>
              </a:lnSpc>
              <a:buFont typeface="Wingdings" pitchFamily="2" charset="2"/>
              <a:buChar char="Ø"/>
            </a:pPr>
            <a:r>
              <a:rPr lang="id-ID" sz="2000" dirty="0" smtClean="0">
                <a:solidFill>
                  <a:schemeClr val="bg1"/>
                </a:solidFill>
              </a:rPr>
              <a:t>Keadaan diluar entitas yang bersangkutan</a:t>
            </a:r>
          </a:p>
          <a:p>
            <a:pPr>
              <a:lnSpc>
                <a:spcPct val="150000"/>
              </a:lnSpc>
              <a:buFont typeface="Wingdings" pitchFamily="2" charset="2"/>
              <a:buChar char="Ø"/>
            </a:pPr>
            <a:r>
              <a:rPr lang="id-ID" sz="2000" dirty="0" smtClean="0">
                <a:solidFill>
                  <a:schemeClr val="bg1"/>
                </a:solidFill>
              </a:rPr>
              <a:t>Keadaan yang berhubungan dengan sifat atau waktu pekerjaan auditor</a:t>
            </a:r>
          </a:p>
          <a:p>
            <a:pPr>
              <a:lnSpc>
                <a:spcPct val="150000"/>
              </a:lnSpc>
              <a:buFont typeface="Wingdings" pitchFamily="2" charset="2"/>
              <a:buChar char="Ø"/>
            </a:pPr>
            <a:r>
              <a:rPr lang="id-ID" sz="2000" dirty="0" smtClean="0">
                <a:solidFill>
                  <a:schemeClr val="bg1"/>
                </a:solidFill>
              </a:rPr>
              <a:t>Pembatasan yang diminta atau ditetapkan manajemen</a:t>
            </a:r>
            <a:endParaRPr lang="id-ID" sz="2000" dirty="0">
              <a:solidFill>
                <a:schemeClr val="bg1"/>
              </a:solidFill>
            </a:endParaRPr>
          </a:p>
          <a:p>
            <a:endParaRPr lang="id-ID" dirty="0"/>
          </a:p>
          <a:p>
            <a:pPr>
              <a:buNone/>
            </a:pPr>
            <a:endParaRPr lang="id-ID" dirty="0"/>
          </a:p>
        </p:txBody>
      </p:sp>
      <p:sp>
        <p:nvSpPr>
          <p:cNvPr id="2" name="Title 1"/>
          <p:cNvSpPr>
            <a:spLocks noGrp="1"/>
          </p:cNvSpPr>
          <p:nvPr>
            <p:ph type="title"/>
          </p:nvPr>
        </p:nvSpPr>
        <p:spPr>
          <a:xfrm>
            <a:off x="500035" y="285729"/>
            <a:ext cx="8229600" cy="2928958"/>
          </a:xfrm>
        </p:spPr>
        <p:txBody>
          <a:bodyPr>
            <a:noAutofit/>
          </a:bodyPr>
          <a:lstStyle/>
          <a:p>
            <a:pPr>
              <a:lnSpc>
                <a:spcPct val="150000"/>
              </a:lnSpc>
            </a:pPr>
            <a:r>
              <a:rPr lang="id-ID" sz="2400" dirty="0" smtClean="0">
                <a:solidFill>
                  <a:schemeClr val="tx1"/>
                </a:solidFill>
                <a:effectLst/>
                <a:latin typeface="Arial" pitchFamily="34" charset="0"/>
                <a:cs typeface="Arial" pitchFamily="34" charset="0"/>
              </a:rPr>
              <a:t>Ketidak mampuan auditor untuk memperoleh bukti audit yang cukup dan tepat (juga disebut</a:t>
            </a:r>
            <a:r>
              <a:rPr lang="id-ID" sz="2400" dirty="0" smtClean="0">
                <a:solidFill>
                  <a:schemeClr val="tx1"/>
                </a:solidFill>
                <a:latin typeface="Arial" pitchFamily="34" charset="0"/>
                <a:cs typeface="Arial" pitchFamily="34" charset="0"/>
              </a:rPr>
              <a:t> </a:t>
            </a:r>
            <a:r>
              <a:rPr lang="id-ID" sz="2400" dirty="0" smtClean="0">
                <a:solidFill>
                  <a:srgbClr val="FFFF00"/>
                </a:solidFill>
                <a:latin typeface="Arial" pitchFamily="34" charset="0"/>
                <a:cs typeface="Arial" pitchFamily="34" charset="0"/>
              </a:rPr>
              <a:t>lingkup audit </a:t>
            </a:r>
            <a:r>
              <a:rPr lang="id-ID" sz="2400" dirty="0" smtClean="0">
                <a:solidFill>
                  <a:schemeClr val="tx1"/>
                </a:solidFill>
                <a:effectLst/>
                <a:latin typeface="Arial" pitchFamily="34" charset="0"/>
                <a:cs typeface="Arial" pitchFamily="34" charset="0"/>
              </a:rPr>
              <a:t>atau</a:t>
            </a:r>
            <a:r>
              <a:rPr lang="id-ID" sz="2400" dirty="0" smtClean="0">
                <a:solidFill>
                  <a:schemeClr val="tx1"/>
                </a:solidFill>
                <a:latin typeface="Arial" pitchFamily="34" charset="0"/>
                <a:cs typeface="Arial" pitchFamily="34" charset="0"/>
              </a:rPr>
              <a:t> </a:t>
            </a:r>
            <a:r>
              <a:rPr lang="id-ID" sz="2400" i="1" dirty="0" smtClean="0">
                <a:solidFill>
                  <a:srgbClr val="FFFF00"/>
                </a:solidFill>
                <a:latin typeface="Arial" pitchFamily="34" charset="0"/>
                <a:cs typeface="Arial" pitchFamily="34" charset="0"/>
              </a:rPr>
              <a:t>limitation on the scope of the audit</a:t>
            </a:r>
            <a:r>
              <a:rPr lang="id-ID" sz="2400" dirty="0" smtClean="0">
                <a:solidFill>
                  <a:schemeClr val="tx1"/>
                </a:solidFill>
                <a:latin typeface="Arial" pitchFamily="34" charset="0"/>
                <a:cs typeface="Arial" pitchFamily="34" charset="0"/>
              </a:rPr>
              <a:t>, </a:t>
            </a:r>
            <a:r>
              <a:rPr lang="id-ID" sz="2400" dirty="0" smtClean="0">
                <a:solidFill>
                  <a:schemeClr val="tx1"/>
                </a:solidFill>
                <a:effectLst/>
                <a:latin typeface="Arial" pitchFamily="34" charset="0"/>
                <a:cs typeface="Arial" pitchFamily="34" charset="0"/>
              </a:rPr>
              <a:t>disingkat </a:t>
            </a:r>
            <a:r>
              <a:rPr lang="id-ID" sz="2400" i="1" dirty="0" smtClean="0">
                <a:solidFill>
                  <a:srgbClr val="FFFF00"/>
                </a:solidFill>
                <a:effectLst/>
                <a:latin typeface="Arial" pitchFamily="34" charset="0"/>
                <a:cs typeface="Arial" pitchFamily="34" charset="0"/>
              </a:rPr>
              <a:t>scope limitation</a:t>
            </a:r>
            <a:r>
              <a:rPr lang="id-ID" sz="2400" dirty="0" smtClean="0">
                <a:solidFill>
                  <a:schemeClr val="tx1"/>
                </a:solidFill>
                <a:effectLst/>
                <a:latin typeface="Arial" pitchFamily="34" charset="0"/>
                <a:cs typeface="Arial" pitchFamily="34" charset="0"/>
              </a:rPr>
              <a:t>) bisa terjadi karena:</a:t>
            </a:r>
            <a:endParaRPr lang="id-ID" sz="2400" dirty="0">
              <a:solidFill>
                <a:schemeClr val="tx1"/>
              </a:solidFill>
              <a:effectLst/>
              <a:latin typeface="Arial" pitchFamily="34" charset="0"/>
              <a:cs typeface="Arial" pitchFamily="34" charset="0"/>
            </a:endParaRPr>
          </a:p>
        </p:txBody>
      </p:sp>
      <p:sp>
        <p:nvSpPr>
          <p:cNvPr id="4" name="Left Arrow 3">
            <a:hlinkClick r:id="rId3" action="ppaction://hlinksldjump"/>
          </p:cNvPr>
          <p:cNvSpPr/>
          <p:nvPr/>
        </p:nvSpPr>
        <p:spPr>
          <a:xfrm>
            <a:off x="428596" y="5929306"/>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846142"/>
            <a:ext cx="8229600" cy="1939916"/>
          </a:xfrm>
        </p:spPr>
        <p:txBody>
          <a:bodyPr>
            <a:normAutofit/>
          </a:bodyPr>
          <a:lstStyle/>
          <a:p>
            <a:r>
              <a:rPr lang="id-ID" sz="4000" dirty="0" smtClean="0">
                <a:effectLst/>
                <a:latin typeface="Arial" pitchFamily="34" charset="0"/>
                <a:cs typeface="Arial" pitchFamily="34" charset="0"/>
              </a:rPr>
              <a:t>Contoh pembatasan lingkup yang menyebabkan auditor memberikan pendapat </a:t>
            </a:r>
            <a:r>
              <a:rPr lang="id-ID" sz="4000" dirty="0" smtClean="0">
                <a:effectLst/>
                <a:latin typeface="Arial" pitchFamily="34" charset="0"/>
                <a:cs typeface="Arial" pitchFamily="34" charset="0"/>
                <a:hlinkClick r:id="rId2" action="ppaction://hlinksldjump"/>
              </a:rPr>
              <a:t>WDP</a:t>
            </a:r>
            <a:endParaRPr lang="id-ID" sz="4000" dirty="0">
              <a:effectLst/>
              <a:latin typeface="Arial" pitchFamily="34" charset="0"/>
              <a:cs typeface="Arial" pitchFamily="34" charset="0"/>
            </a:endParaRPr>
          </a:p>
        </p:txBody>
      </p:sp>
      <p:sp>
        <p:nvSpPr>
          <p:cNvPr id="4" name="TextBox 3"/>
          <p:cNvSpPr txBox="1"/>
          <p:nvPr/>
        </p:nvSpPr>
        <p:spPr>
          <a:xfrm>
            <a:off x="500036" y="3500438"/>
            <a:ext cx="7733527" cy="1938992"/>
          </a:xfrm>
          <a:prstGeom prst="rect">
            <a:avLst/>
          </a:prstGeom>
          <a:noFill/>
        </p:spPr>
        <p:txBody>
          <a:bodyPr wrap="none" rtlCol="0">
            <a:spAutoFit/>
          </a:bodyPr>
          <a:lstStyle/>
          <a:p>
            <a:r>
              <a:rPr lang="id-ID" sz="4000" dirty="0" smtClean="0">
                <a:latin typeface="Arial" pitchFamily="34" charset="0"/>
                <a:cs typeface="Arial" pitchFamily="34" charset="0"/>
              </a:rPr>
              <a:t>Contoh pembatasan lingkup</a:t>
            </a:r>
          </a:p>
          <a:p>
            <a:r>
              <a:rPr lang="id-ID" sz="4000" dirty="0" smtClean="0">
                <a:latin typeface="Arial" pitchFamily="34" charset="0"/>
                <a:cs typeface="Arial" pitchFamily="34" charset="0"/>
              </a:rPr>
              <a:t>yang menyebabkan auditor</a:t>
            </a:r>
          </a:p>
          <a:p>
            <a:r>
              <a:rPr lang="id-ID" sz="4000" dirty="0" smtClean="0">
                <a:latin typeface="Arial" pitchFamily="34" charset="0"/>
                <a:cs typeface="Arial" pitchFamily="34" charset="0"/>
              </a:rPr>
              <a:t>tidak memberikan pendapat </a:t>
            </a:r>
            <a:r>
              <a:rPr lang="id-ID" sz="4000" dirty="0" smtClean="0">
                <a:latin typeface="Arial" pitchFamily="34" charset="0"/>
                <a:cs typeface="Arial" pitchFamily="34" charset="0"/>
                <a:hlinkClick r:id="rId3" action="ppaction://hlinksldjump"/>
              </a:rPr>
              <a:t>TMP</a:t>
            </a:r>
            <a:endParaRPr lang="id-ID" sz="4000" dirty="0">
              <a:latin typeface="Arial" pitchFamily="34" charset="0"/>
              <a:cs typeface="Arial"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3471" y="555950"/>
            <a:ext cx="6683240" cy="1015663"/>
          </a:xfrm>
          <a:prstGeom prst="rect">
            <a:avLst/>
          </a:prstGeom>
          <a:noFill/>
        </p:spPr>
        <p:txBody>
          <a:bodyPr wrap="none" rtlCol="0">
            <a:spAutoFit/>
          </a:bodyPr>
          <a:lstStyle/>
          <a:p>
            <a:r>
              <a:rPr lang="id-ID" sz="2000" dirty="0" smtClean="0">
                <a:latin typeface="Arial" pitchFamily="34" charset="0"/>
                <a:cs typeface="Arial" pitchFamily="34" charset="0"/>
              </a:rPr>
              <a:t>Jika pembatasan lingkup ini diketahui sebelum ada</a:t>
            </a:r>
          </a:p>
          <a:p>
            <a:r>
              <a:rPr lang="id-ID" sz="2000" dirty="0" smtClean="0">
                <a:latin typeface="Arial" pitchFamily="34" charset="0"/>
                <a:cs typeface="Arial" pitchFamily="34" charset="0"/>
              </a:rPr>
              <a:t>penunjukan, auditor lazimnya tidak menerima penugasan</a:t>
            </a:r>
          </a:p>
          <a:p>
            <a:r>
              <a:rPr lang="id-ID" sz="2000" dirty="0" smtClean="0">
                <a:latin typeface="Arial" pitchFamily="34" charset="0"/>
                <a:cs typeface="Arial" pitchFamily="34" charset="0"/>
              </a:rPr>
              <a:t>Ini.</a:t>
            </a:r>
            <a:endParaRPr lang="id-ID" sz="2000" dirty="0">
              <a:latin typeface="Arial" pitchFamily="34" charset="0"/>
              <a:cs typeface="Arial" pitchFamily="34" charset="0"/>
            </a:endParaRPr>
          </a:p>
        </p:txBody>
      </p:sp>
      <p:sp>
        <p:nvSpPr>
          <p:cNvPr id="3" name="TextBox 2"/>
          <p:cNvSpPr txBox="1"/>
          <p:nvPr/>
        </p:nvSpPr>
        <p:spPr>
          <a:xfrm>
            <a:off x="1105213" y="1935296"/>
            <a:ext cx="7324441" cy="707886"/>
          </a:xfrm>
          <a:prstGeom prst="rect">
            <a:avLst/>
          </a:prstGeom>
          <a:noFill/>
        </p:spPr>
        <p:txBody>
          <a:bodyPr wrap="none" rtlCol="0">
            <a:spAutoFit/>
          </a:bodyPr>
          <a:lstStyle/>
          <a:p>
            <a:r>
              <a:rPr lang="id-ID" sz="2000" dirty="0" smtClean="0">
                <a:latin typeface="Arial" pitchFamily="34" charset="0"/>
                <a:cs typeface="Arial" pitchFamily="34" charset="0"/>
              </a:rPr>
              <a:t>Sebelum memutuskan apakah modifikasi pendapat diperlukan,</a:t>
            </a:r>
          </a:p>
          <a:p>
            <a:r>
              <a:rPr lang="id-ID" sz="2000" dirty="0" smtClean="0">
                <a:latin typeface="Arial" pitchFamily="34" charset="0"/>
                <a:cs typeface="Arial" pitchFamily="34" charset="0"/>
              </a:rPr>
              <a:t>auditor berupaya:</a:t>
            </a:r>
            <a:endParaRPr lang="id-ID" sz="2000" dirty="0">
              <a:latin typeface="Arial" pitchFamily="34" charset="0"/>
              <a:cs typeface="Arial" pitchFamily="34" charset="0"/>
            </a:endParaRPr>
          </a:p>
        </p:txBody>
      </p:sp>
      <p:sp>
        <p:nvSpPr>
          <p:cNvPr id="4" name="TextBox 3"/>
          <p:cNvSpPr txBox="1"/>
          <p:nvPr/>
        </p:nvSpPr>
        <p:spPr>
          <a:xfrm>
            <a:off x="1142976" y="3000373"/>
            <a:ext cx="7654660" cy="2554545"/>
          </a:xfrm>
          <a:prstGeom prst="rect">
            <a:avLst/>
          </a:prstGeom>
          <a:noFill/>
        </p:spPr>
        <p:txBody>
          <a:bodyPr wrap="none" rtlCol="0">
            <a:spAutoFit/>
          </a:bodyPr>
          <a:lstStyle/>
          <a:p>
            <a:pPr marL="342900" indent="-342900">
              <a:buAutoNum type="arabicPeriod"/>
            </a:pPr>
            <a:r>
              <a:rPr lang="id-ID" sz="2000" dirty="0" smtClean="0">
                <a:latin typeface="Arial" pitchFamily="34" charset="0"/>
                <a:cs typeface="Arial" pitchFamily="34" charset="0"/>
              </a:rPr>
              <a:t>Memperoleh bukti audit yang cukup dan tepat dengan</a:t>
            </a:r>
          </a:p>
          <a:p>
            <a:pPr marL="342900" indent="-342900"/>
            <a:r>
              <a:rPr lang="id-ID" sz="2000" dirty="0" smtClean="0">
                <a:latin typeface="Arial" pitchFamily="34" charset="0"/>
                <a:cs typeface="Arial" pitchFamily="34" charset="0"/>
              </a:rPr>
              <a:t>	melaksanakan prosedur alternatif, dan</a:t>
            </a:r>
          </a:p>
          <a:p>
            <a:pPr marL="342900" indent="-342900"/>
            <a:r>
              <a:rPr lang="id-ID" sz="2000" dirty="0" smtClean="0">
                <a:latin typeface="Arial" pitchFamily="34" charset="0"/>
                <a:cs typeface="Arial" pitchFamily="34" charset="0"/>
              </a:rPr>
              <a:t>2.  Bahas dengan manajemen dan TCWG untuk</a:t>
            </a:r>
          </a:p>
          <a:p>
            <a:pPr marL="342900" indent="-342900"/>
            <a:r>
              <a:rPr lang="id-ID" sz="2000" dirty="0" smtClean="0">
                <a:latin typeface="Arial" pitchFamily="34" charset="0"/>
                <a:cs typeface="Arial" pitchFamily="34" charset="0"/>
              </a:rPr>
              <a:t>	menentukan apakah ada jalan keluar. Jika masalah ini</a:t>
            </a:r>
          </a:p>
          <a:p>
            <a:pPr marL="342900" indent="-342900"/>
            <a:r>
              <a:rPr lang="id-ID" sz="2000" dirty="0" smtClean="0">
                <a:latin typeface="Arial" pitchFamily="34" charset="0"/>
                <a:cs typeface="Arial" pitchFamily="34" charset="0"/>
              </a:rPr>
              <a:t>	tidak dapat diselesaikan, auditor mengomunikasikan niatnya</a:t>
            </a:r>
          </a:p>
          <a:p>
            <a:pPr marL="342900" indent="-342900"/>
            <a:r>
              <a:rPr lang="id-ID" sz="2000" dirty="0" smtClean="0">
                <a:latin typeface="Arial" pitchFamily="34" charset="0"/>
                <a:cs typeface="Arial" pitchFamily="34" charset="0"/>
              </a:rPr>
              <a:t>	untuk memodifikasi pendapat auditnya dan perumusan redaksi</a:t>
            </a:r>
          </a:p>
          <a:p>
            <a:pPr marL="342900" indent="-342900"/>
            <a:r>
              <a:rPr lang="id-ID" sz="2000" dirty="0" smtClean="0">
                <a:latin typeface="Arial" pitchFamily="34" charset="0"/>
                <a:cs typeface="Arial" pitchFamily="34" charset="0"/>
              </a:rPr>
              <a:t>	laporannya. </a:t>
            </a:r>
          </a:p>
          <a:p>
            <a:pPr marL="342900" indent="-342900"/>
            <a:endParaRPr lang="id-ID" sz="2000" dirty="0">
              <a:latin typeface="Arial" pitchFamily="34" charset="0"/>
              <a:cs typeface="Arial"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4)">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strVal val="#ppt_w+.3"/>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14612" y="1857365"/>
            <a:ext cx="2459328" cy="461665"/>
          </a:xfrm>
          <a:prstGeom prst="rect">
            <a:avLst/>
          </a:prstGeom>
          <a:noFill/>
        </p:spPr>
        <p:txBody>
          <a:bodyPr wrap="none" rtlCol="0">
            <a:spAutoFit/>
          </a:bodyPr>
          <a:lstStyle/>
          <a:p>
            <a:r>
              <a:rPr lang="id-ID" sz="2400" dirty="0" smtClean="0">
                <a:latin typeface="Segoe Script" pitchFamily="34" charset="0"/>
                <a:cs typeface="Arial" pitchFamily="34" charset="0"/>
              </a:rPr>
              <a:t>Terima Kasih</a:t>
            </a:r>
            <a:endParaRPr lang="id-ID" sz="2400" dirty="0">
              <a:latin typeface="Segoe Script" pitchFamily="34" charset="0"/>
              <a:cs typeface="Arial" pitchFamily="34" charset="0"/>
            </a:endParaRPr>
          </a:p>
        </p:txBody>
      </p:sp>
      <p:sp>
        <p:nvSpPr>
          <p:cNvPr id="3" name="TextBox 2"/>
          <p:cNvSpPr txBox="1"/>
          <p:nvPr/>
        </p:nvSpPr>
        <p:spPr>
          <a:xfrm>
            <a:off x="2143108" y="3071811"/>
            <a:ext cx="3764172" cy="461665"/>
          </a:xfrm>
          <a:prstGeom prst="rect">
            <a:avLst/>
          </a:prstGeom>
          <a:noFill/>
        </p:spPr>
        <p:txBody>
          <a:bodyPr wrap="none" rtlCol="0">
            <a:spAutoFit/>
          </a:bodyPr>
          <a:lstStyle/>
          <a:p>
            <a:r>
              <a:rPr lang="id-ID" sz="2400" dirty="0" smtClean="0">
                <a:latin typeface="Lucida Calligraphy" pitchFamily="66" charset="0"/>
              </a:rPr>
              <a:t>FOR U’R ATENTION</a:t>
            </a:r>
            <a:endParaRPr lang="id-ID" sz="2400" dirty="0">
              <a:latin typeface="Lucida Calligraphy" pitchFamily="66" charset="0"/>
            </a:endParaRPr>
          </a:p>
        </p:txBody>
      </p:sp>
      <p:sp>
        <p:nvSpPr>
          <p:cNvPr id="4" name="TextBox 3"/>
          <p:cNvSpPr txBox="1"/>
          <p:nvPr/>
        </p:nvSpPr>
        <p:spPr>
          <a:xfrm>
            <a:off x="1071539" y="4786322"/>
            <a:ext cx="7469481" cy="400110"/>
          </a:xfrm>
          <a:prstGeom prst="rect">
            <a:avLst/>
          </a:prstGeom>
          <a:noFill/>
        </p:spPr>
        <p:txBody>
          <a:bodyPr wrap="none" rtlCol="0">
            <a:spAutoFit/>
          </a:bodyPr>
          <a:lstStyle/>
          <a:p>
            <a:r>
              <a:rPr lang="id-ID" sz="2000" dirty="0" smtClean="0">
                <a:latin typeface="Arial" pitchFamily="34" charset="0"/>
                <a:cs typeface="Arial" pitchFamily="34" charset="0"/>
              </a:rPr>
              <a:t>WASSALAMU’ALAIKUM WARAHMATULLAHI WABARAKATUH</a:t>
            </a:r>
            <a:endParaRPr lang="id-ID" sz="2000" dirty="0">
              <a:latin typeface="Arial" pitchFamily="34" charset="0"/>
              <a:cs typeface="Arial"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571736" y="118847"/>
            <a:ext cx="5072098" cy="6596301"/>
            <a:chOff x="2428860" y="-24029"/>
            <a:chExt cx="5072098" cy="6596301"/>
          </a:xfrm>
        </p:grpSpPr>
        <p:sp>
          <p:nvSpPr>
            <p:cNvPr id="3" name="Rectangle 2"/>
            <p:cNvSpPr/>
            <p:nvPr/>
          </p:nvSpPr>
          <p:spPr>
            <a:xfrm>
              <a:off x="2428860" y="-24"/>
              <a:ext cx="5072098" cy="657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075" name="Rectangle 3"/>
            <p:cNvSpPr>
              <a:spLocks noChangeArrowheads="1"/>
            </p:cNvSpPr>
            <p:nvPr/>
          </p:nvSpPr>
          <p:spPr bwMode="auto">
            <a:xfrm>
              <a:off x="2428860" y="-24029"/>
              <a:ext cx="5072098"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dengan wajar dengan pengecualian </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Independe</a:t>
              </a: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Kepada Yth.</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Direksi dan Dewan Komisaris</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PT</a:t>
              </a: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ABC</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Jl.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Raya Permai No 202</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Jakarta </a:t>
              </a:r>
              <a:r>
                <a:rPr lang="id-ID" sz="1100" dirty="0" smtClean="0">
                  <a:latin typeface="Calibri" pitchFamily="34" charset="0"/>
                  <a:ea typeface="Times New Roman" pitchFamily="18" charset="0"/>
                  <a:cs typeface="Arial" pitchFamily="34" charset="0"/>
                </a:rPr>
                <a:t>Barat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Kecuali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seperti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diuraikan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seperti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berikut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melaksanakan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berdasarkan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standar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auditing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ditetapkan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Ikatan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Akuntansi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Indonesia.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Standar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mengharuskan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merencanakan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melaksanakan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 agar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memperoleh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keyakinan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memadai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bahwa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bebas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dari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salah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saji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material. Audit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meliputi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pemeriksaan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dasar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pengujian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bukti-bukti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mendukung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jumlah-jumlah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pengungkapan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juga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meliputi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penilaian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prinsip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akuntansi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digunakan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estimasi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signifikan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dibuat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oleh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manajemen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serta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penilaian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terhadap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penyajian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secara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keseluruhan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yakin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bahwa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memberikan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dasar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memadai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menyatakan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pendapat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tidak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dapat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memperoleh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auditan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oleh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auditor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independen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mendukung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investasi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anak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diluar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negeri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masing-masing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sebesar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2009,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atau</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hak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laba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anak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sebesar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dicantumkan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laba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besih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tahun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beakhir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seperti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dijelaskan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catatan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X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catatan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juga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tidak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dpat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memperoleh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keyakinan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nilai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investasi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anak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diluar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negeri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beserta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hak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labanya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prosedur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Menurut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pendapat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kecuali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dampak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penyesuian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jika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mungkin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diperlukan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jika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memeriksa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butki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tentang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investasi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diluar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negeri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labanya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paragraf</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pertama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diatas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menyajukan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secara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wajar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semua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hal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material,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posisi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ABC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2009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hasil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usaha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serta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arus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tahun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berakhir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sesuai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prinip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akuntansi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berlaku</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umum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Indonesia.</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dirty="0" smtClean="0">
                  <a:ln>
                    <a:noFill/>
                  </a:ln>
                  <a:solidFill>
                    <a:schemeClr val="tx1"/>
                  </a:solidFill>
                  <a:effectLst/>
                  <a:latin typeface="Calibri" pitchFamily="34" charset="0"/>
                  <a:ea typeface="Times New Roman" pitchFamily="18" charset="0"/>
                  <a:cs typeface="Arial" pitchFamily="34" charset="0"/>
                </a:rPr>
                <a:t>             </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Kantor akuntan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Rita Aditya</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SE.,</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M.SA</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id-ID" sz="11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Rita Aditya, SE., M.SA</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Reg. Neg-D</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256098</a:t>
              </a: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8" name="Left Arrow 7"/>
          <p:cNvSpPr/>
          <p:nvPr/>
        </p:nvSpPr>
        <p:spPr>
          <a:xfrm>
            <a:off x="285720" y="5643578"/>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500298" y="92470"/>
            <a:ext cx="5286412" cy="6765554"/>
            <a:chOff x="1571604" y="0"/>
            <a:chExt cx="5286412" cy="6765554"/>
          </a:xfrm>
        </p:grpSpPr>
        <p:sp>
          <p:nvSpPr>
            <p:cNvPr id="4" name="Rectangle 3"/>
            <p:cNvSpPr/>
            <p:nvPr/>
          </p:nvSpPr>
          <p:spPr>
            <a:xfrm>
              <a:off x="1571604" y="71414"/>
              <a:ext cx="5286412" cy="657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27" name="Rectangle 3"/>
            <p:cNvSpPr>
              <a:spLocks noChangeArrowheads="1"/>
            </p:cNvSpPr>
            <p:nvPr/>
          </p:nvSpPr>
          <p:spPr bwMode="auto">
            <a:xfrm>
              <a:off x="1643042" y="0"/>
              <a:ext cx="5072098" cy="6765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dengan pendapat tidak wajar </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Independe</a:t>
              </a: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Kepada Yth.</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Direksi dan Dewan Komisaris</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PT. GUNADARMA</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Jl. Margonda Raya No 100 </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Pondok Cina Depok</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Kami telah mengaudit neraca PT. GUNADARMA   per 31 Desember 2001 serta laporan rugi laba, laporan perubahan laba ditahan, dan laporan arus kas untuk tahun yang berakhir pada tanggal tersebut.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keuangan adalah tanggung jawab manajemen perusahaan. Tanggung jawab kami adalah pada pernyataan pendapat atas laporan keuangan berdasarkan audit kami.</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Kami melaksanakan audit berdasarkan standar auditing yang ditetapkan Ikatan Akuntan Indonesia. Standar tersebut mengharuskan kami merencanakan dan melaksanakan audit agar kami memperoleh keyakinan memadai bahwa laporan keuangan bebas dari salah saji material. Suatu audit meliputi pemeriksaan, atas dasar pengujian, bukti-bukti yang mendukung jumlah-jumlah dan pengungkapan dalam laporan keuangan. Audit juga meliputi penilaian atas standar akkuntansi yang digunakan dan estimasi signifikan yang dibuat oleh manajemen, serta penilaian terhadap penyajian laporan keuangan secara keseluruhan. Kami yakin bahwa audit kami memberikan dasar memadai untuk menyatakan pendapat.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Sebagaimana telah dijelaskan dalam catatan X atas laporan keuangan, perusahaan mencantumkan perkiraan pabrik dan ekuipmen pada nilai appraisal, dan menghitung depresiasinya berdasarkan nilai tersebut.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Karena penyimpangan dari prinsip akuntansi yang berlaku umum seperti yang diuraikan diatas, pada tanggal 31 Desember 2001, saldo persediaan lebih tinggi sebesar Rp. 525.000.000,-. Dengan diperhitungkannya biaya depresiasi ke dalam biaya overhead pabrik berdasarkan nilai revaluasi yang lebih besar dari harga pokok aktiva tetap dan aktiva tetap dikurangi akumulasi depresiasinya disajikan lebih tinggi sebesar Rp. 75.500.000 dibandingkan jika disajikan atas dasar harga pokoknya.</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Menurut pendapat kami, karena dampak dari hal yang kami uraikan dalam paragraph diatas, laporan keuangan yang kami sebut di atas tidak menyajikan secara wajar sesuai dengan prinsip akuntansi yang berlaku umum, posisi keuangan PT. GUNADARMA per 31 Desember 2001, dan hasil usaha, serta arus kas untuk tahun yang berakhir pada  tanggal sesuai dengan prinsip akuntansi yang berlaku umum.</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Kantor akuntan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Eliya Isfaatun, SE., MMSI</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(Eliya Isfaatun, SE., MMSI</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Reg. Neg-D110369</a:t>
              </a:r>
              <a:endParaRPr kumimoji="0" lang="fi-FI"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7" name="Left Arrow 6">
            <a:hlinkClick r:id="rId2" action="ppaction://hlinksldjump"/>
          </p:cNvPr>
          <p:cNvSpPr/>
          <p:nvPr/>
        </p:nvSpPr>
        <p:spPr>
          <a:xfrm>
            <a:off x="285720" y="5572140"/>
            <a:ext cx="1428760" cy="10001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43174" y="285728"/>
            <a:ext cx="5000660" cy="6000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51" name="Rectangle 3"/>
          <p:cNvSpPr>
            <a:spLocks noChangeArrowheads="1"/>
          </p:cNvSpPr>
          <p:nvPr/>
        </p:nvSpPr>
        <p:spPr bwMode="auto">
          <a:xfrm>
            <a:off x="2571736" y="785794"/>
            <a:ext cx="5143536"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dengan tidak memberi pendapat </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Laporan Audit Independe</a:t>
            </a: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Kepada Yth.</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Direksi dan Dewan Komisaris</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PT</a:t>
            </a:r>
            <a:r>
              <a:rPr kumimoji="0" lang="id-ID"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ABC</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Jl.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Raya Permai No 202</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Jakarta </a:t>
            </a:r>
            <a:r>
              <a:rPr lang="id-ID" sz="1100" dirty="0" smtClean="0">
                <a:latin typeface="Calibri" pitchFamily="34" charset="0"/>
                <a:ea typeface="Times New Roman" pitchFamily="18" charset="0"/>
                <a:cs typeface="Arial" pitchFamily="34" charset="0"/>
              </a:rPr>
              <a:t>Barat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Kami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telah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membuat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perikatan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mengaudit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neraca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ABC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serta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laba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rugi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perubahan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ekuitas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arus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kas</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untuk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tahun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berakhir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tersebut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adalah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tanggung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jawab</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manajemen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Perusahaan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tidak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melakukan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perhitungan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fisik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persediaan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tahun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dicantumkan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keuangan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sebesar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Rp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pada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Lebih</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lanjut</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bukti-bukti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mendukung</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nilai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aktiva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tetap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yang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dibeli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sebelum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31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Desember</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2010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tidak</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lagi</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tersedia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dalam</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arsip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perusahaan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aktiva</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tetap</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Karena perusahaan tidak melakukan perhitungan fisik persedian dan kami tidak dapat menerapkan prosedur audit untuk meyakinkan kami atas kuantitas persediaan dan nilai aktiva tetap, lingkup audit kami tidak cukup untuk memungkinkan kami menyatakan, dan kami tidak menyatakan, pendapat atas laporan keuangan.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Tanggal</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11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Laporan</a:t>
            </a:r>
            <a:r>
              <a:rPr kumimoji="0" lang="en-US"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Audit)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Kantor akuntan</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Kiki Asfrianty</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SE.,</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M.SA</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i-FI" sz="11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id-ID" sz="11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Kiki Asfriyanty, SE., M.SA</a:t>
            </a: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id-ID"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fi-FI"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Reg. Neg-D</a:t>
            </a:r>
            <a:r>
              <a:rPr kumimoji="0" lang="id-ID"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785348</a:t>
            </a:r>
            <a:endParaRPr kumimoji="0" lang="id-ID"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Left Arrow 6">
            <a:hlinkClick r:id="rId2" action="ppaction://hlinksldjump"/>
          </p:cNvPr>
          <p:cNvSpPr/>
          <p:nvPr/>
        </p:nvSpPr>
        <p:spPr>
          <a:xfrm>
            <a:off x="428596" y="5357826"/>
            <a:ext cx="1285884" cy="8572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ft Arrow 3">
            <a:hlinkClick r:id="rId2" action="ppaction://hlinksldjump"/>
          </p:cNvPr>
          <p:cNvSpPr/>
          <p:nvPr/>
        </p:nvSpPr>
        <p:spPr>
          <a:xfrm>
            <a:off x="214283" y="5929306"/>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Picture 6" descr="C:\Users\Yulia\Pictures\img057.jpg"/>
          <p:cNvPicPr/>
          <p:nvPr/>
        </p:nvPicPr>
        <p:blipFill>
          <a:blip r:embed="rId3"/>
          <a:srcRect l="1025" t="12468" r="11066" b="16067"/>
          <a:stretch>
            <a:fillRect/>
          </a:stretch>
        </p:blipFill>
        <p:spPr bwMode="auto">
          <a:xfrm>
            <a:off x="1857356" y="142876"/>
            <a:ext cx="5072099" cy="6643710"/>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ft Arrow 3">
            <a:hlinkClick r:id="rId2" action="ppaction://hlinksldjump"/>
          </p:cNvPr>
          <p:cNvSpPr/>
          <p:nvPr/>
        </p:nvSpPr>
        <p:spPr>
          <a:xfrm>
            <a:off x="214283" y="5715016"/>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descr="j0162994.gif"/>
          <p:cNvPicPr>
            <a:picLocks noChangeAspect="1"/>
          </p:cNvPicPr>
          <p:nvPr/>
        </p:nvPicPr>
        <p:blipFill>
          <a:blip r:embed="rId3"/>
          <a:stretch>
            <a:fillRect/>
          </a:stretch>
        </p:blipFill>
        <p:spPr>
          <a:xfrm>
            <a:off x="6858016" y="4214819"/>
            <a:ext cx="1928819" cy="2443169"/>
          </a:xfrm>
          <a:prstGeom prst="rect">
            <a:avLst/>
          </a:prstGeom>
        </p:spPr>
      </p:pic>
      <p:pic>
        <p:nvPicPr>
          <p:cNvPr id="8" name="Picture 7" descr="C:\Users\Yulia\Pictures\img058.jpg"/>
          <p:cNvPicPr/>
          <p:nvPr/>
        </p:nvPicPr>
        <p:blipFill>
          <a:blip r:embed="rId4"/>
          <a:srcRect l="1373" t="10664" r="1144" b="1006"/>
          <a:stretch>
            <a:fillRect/>
          </a:stretch>
        </p:blipFill>
        <p:spPr bwMode="auto">
          <a:xfrm>
            <a:off x="1928793" y="142853"/>
            <a:ext cx="5357851" cy="6572248"/>
          </a:xfrm>
          <a:prstGeom prst="rect">
            <a:avLst/>
          </a:prstGeom>
          <a:noFill/>
          <a:ln w="9525">
            <a:noFill/>
            <a:miter lim="800000"/>
            <a:headEnd/>
            <a:tailEnd/>
          </a:ln>
        </p:spPr>
      </p:pic>
    </p:spTree>
  </p:cSld>
  <p:clrMapOvr>
    <a:masterClrMapping/>
  </p:clrMapOvr>
  <p:transition spd="slow">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ft Arrow 3">
            <a:hlinkClick r:id="rId2" action="ppaction://hlinksldjump"/>
          </p:cNvPr>
          <p:cNvSpPr/>
          <p:nvPr/>
        </p:nvSpPr>
        <p:spPr>
          <a:xfrm>
            <a:off x="357159" y="5857893"/>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descr="21.gif"/>
          <p:cNvPicPr>
            <a:picLocks noChangeAspect="1"/>
          </p:cNvPicPr>
          <p:nvPr/>
        </p:nvPicPr>
        <p:blipFill>
          <a:blip r:embed="rId3"/>
          <a:stretch>
            <a:fillRect/>
          </a:stretch>
        </p:blipFill>
        <p:spPr>
          <a:xfrm>
            <a:off x="6802617" y="4500571"/>
            <a:ext cx="2341385" cy="2157419"/>
          </a:xfrm>
          <a:prstGeom prst="rect">
            <a:avLst/>
          </a:prstGeom>
        </p:spPr>
      </p:pic>
      <p:pic>
        <p:nvPicPr>
          <p:cNvPr id="8" name="Picture 7" descr="C:\Users\Yulia\Pictures\img059.jpg"/>
          <p:cNvPicPr/>
          <p:nvPr/>
        </p:nvPicPr>
        <p:blipFill>
          <a:blip r:embed="rId4"/>
          <a:srcRect l="1033" t="12098" r="10124" b="18404"/>
          <a:stretch>
            <a:fillRect/>
          </a:stretch>
        </p:blipFill>
        <p:spPr bwMode="auto">
          <a:xfrm>
            <a:off x="2214547" y="142876"/>
            <a:ext cx="4572032" cy="6500834"/>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43307" y="752758"/>
            <a:ext cx="4919937" cy="461665"/>
          </a:xfrm>
          <a:prstGeom prst="rect">
            <a:avLst/>
          </a:prstGeom>
          <a:noFill/>
        </p:spPr>
        <p:txBody>
          <a:bodyPr wrap="none" rtlCol="0">
            <a:spAutoFit/>
          </a:bodyPr>
          <a:lstStyle/>
          <a:p>
            <a:r>
              <a:rPr lang="id-ID" sz="2400" b="1" dirty="0" smtClean="0">
                <a:solidFill>
                  <a:schemeClr val="accent1">
                    <a:lumMod val="75000"/>
                  </a:schemeClr>
                </a:solidFill>
                <a:latin typeface="Arial" pitchFamily="34" charset="0"/>
                <a:cs typeface="Arial" pitchFamily="34" charset="0"/>
              </a:rPr>
              <a:t>JENIS-JENIS MODIDIKASI OPINI</a:t>
            </a:r>
            <a:endParaRPr lang="id-ID" sz="2400" b="1" dirty="0">
              <a:solidFill>
                <a:schemeClr val="accent1">
                  <a:lumMod val="75000"/>
                </a:schemeClr>
              </a:solidFill>
              <a:latin typeface="Arial" pitchFamily="34" charset="0"/>
              <a:cs typeface="Arial" pitchFamily="34" charset="0"/>
            </a:endParaRPr>
          </a:p>
        </p:txBody>
      </p:sp>
      <p:sp>
        <p:nvSpPr>
          <p:cNvPr id="3" name="TextBox 2"/>
          <p:cNvSpPr txBox="1"/>
          <p:nvPr/>
        </p:nvSpPr>
        <p:spPr>
          <a:xfrm>
            <a:off x="1214414" y="2285992"/>
            <a:ext cx="7258719" cy="2554545"/>
          </a:xfrm>
          <a:prstGeom prst="rect">
            <a:avLst/>
          </a:prstGeom>
          <a:noFill/>
        </p:spPr>
        <p:txBody>
          <a:bodyPr wrap="square" rtlCol="0">
            <a:spAutoFit/>
          </a:bodyPr>
          <a:lstStyle/>
          <a:p>
            <a:r>
              <a:rPr lang="id-ID" sz="2000" b="1" dirty="0" smtClean="0">
                <a:latin typeface="Arial" pitchFamily="34" charset="0"/>
                <a:cs typeface="Arial" pitchFamily="34" charset="0"/>
              </a:rPr>
              <a:t>Ada 3 Jenis Modifikasi Opini:</a:t>
            </a:r>
          </a:p>
          <a:p>
            <a:endParaRPr lang="id-ID" sz="2000" b="1" dirty="0" smtClean="0">
              <a:latin typeface="Arial" pitchFamily="34" charset="0"/>
              <a:cs typeface="Arial" pitchFamily="34" charset="0"/>
            </a:endParaRPr>
          </a:p>
          <a:p>
            <a:r>
              <a:rPr lang="id-ID" sz="2000" b="1" dirty="0" smtClean="0">
                <a:latin typeface="Arial" pitchFamily="34" charset="0"/>
                <a:cs typeface="Arial" pitchFamily="34" charset="0"/>
              </a:rPr>
              <a:t>Pendapat wajar dengan pengecualian (WDP) </a:t>
            </a:r>
            <a:r>
              <a:rPr lang="id-ID" sz="2000" b="1" i="1" dirty="0" smtClean="0">
                <a:effectLst>
                  <a:outerShdw blurRad="38100" dist="38100" dir="2700000" algn="tl">
                    <a:srgbClr val="000000">
                      <a:alpha val="43137"/>
                    </a:srgbClr>
                  </a:outerShdw>
                </a:effectLst>
                <a:latin typeface="Arial" pitchFamily="34" charset="0"/>
                <a:cs typeface="Arial" pitchFamily="34" charset="0"/>
              </a:rPr>
              <a:t>qualified opinion</a:t>
            </a:r>
          </a:p>
          <a:p>
            <a:endParaRPr lang="id-ID" sz="2000" b="1" dirty="0" smtClean="0">
              <a:latin typeface="Arial" pitchFamily="34" charset="0"/>
              <a:cs typeface="Arial" pitchFamily="34" charset="0"/>
            </a:endParaRPr>
          </a:p>
          <a:p>
            <a:r>
              <a:rPr lang="id-ID" sz="2000" b="1" dirty="0" smtClean="0">
                <a:latin typeface="Arial" pitchFamily="34" charset="0"/>
                <a:cs typeface="Arial" pitchFamily="34" charset="0"/>
              </a:rPr>
              <a:t>Tidak wajar (TW) </a:t>
            </a:r>
            <a:r>
              <a:rPr lang="id-ID" sz="2000" b="1" i="1" dirty="0" smtClean="0">
                <a:effectLst>
                  <a:outerShdw blurRad="38100" dist="38100" dir="2700000" algn="tl">
                    <a:srgbClr val="000000">
                      <a:alpha val="43137"/>
                    </a:srgbClr>
                  </a:outerShdw>
                </a:effectLst>
                <a:latin typeface="Arial" pitchFamily="34" charset="0"/>
                <a:cs typeface="Arial" pitchFamily="34" charset="0"/>
              </a:rPr>
              <a:t>adverse opinion</a:t>
            </a:r>
          </a:p>
          <a:p>
            <a:endParaRPr lang="id-ID" sz="2000" b="1" dirty="0" smtClean="0">
              <a:latin typeface="Arial" pitchFamily="34" charset="0"/>
              <a:cs typeface="Arial" pitchFamily="34" charset="0"/>
            </a:endParaRPr>
          </a:p>
          <a:p>
            <a:r>
              <a:rPr lang="id-ID" sz="2000" b="1" dirty="0" smtClean="0">
                <a:latin typeface="Arial" pitchFamily="34" charset="0"/>
                <a:cs typeface="Arial" pitchFamily="34" charset="0"/>
              </a:rPr>
              <a:t>Tanpa memberi pendapat (TMP) </a:t>
            </a:r>
            <a:r>
              <a:rPr lang="id-ID" sz="2000" b="1" i="1" dirty="0" smtClean="0">
                <a:effectLst>
                  <a:outerShdw blurRad="38100" dist="38100" dir="2700000" algn="tl">
                    <a:srgbClr val="000000">
                      <a:alpha val="43137"/>
                    </a:srgbClr>
                  </a:outerShdw>
                </a:effectLst>
                <a:latin typeface="Arial" pitchFamily="34" charset="0"/>
                <a:cs typeface="Arial" pitchFamily="34" charset="0"/>
              </a:rPr>
              <a:t>disclaimer of opinion</a:t>
            </a:r>
            <a:endParaRPr lang="id-ID" sz="2000" b="1" i="1" dirty="0">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grpId="0" nodeType="click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by="(-#ppt_w*2)" calcmode="lin" valueType="num">
                                      <p:cBhvr rctx="PPT">
                                        <p:cTn id="16" dur="500" autoRev="1" fill="hold">
                                          <p:stCondLst>
                                            <p:cond delay="0"/>
                                          </p:stCondLst>
                                        </p:cTn>
                                        <p:tgtEl>
                                          <p:spTgt spid="3"/>
                                        </p:tgtEl>
                                        <p:attrNameLst>
                                          <p:attrName>ppt_w</p:attrName>
                                        </p:attrNameLst>
                                      </p:cBhvr>
                                    </p:anim>
                                    <p:anim by="(#ppt_w*0.50)" calcmode="lin" valueType="num">
                                      <p:cBhvr>
                                        <p:cTn id="17" dur="500" decel="50000" autoRev="1" fill="hold">
                                          <p:stCondLst>
                                            <p:cond delay="0"/>
                                          </p:stCondLst>
                                        </p:cTn>
                                        <p:tgtEl>
                                          <p:spTgt spid="3"/>
                                        </p:tgtEl>
                                        <p:attrNameLst>
                                          <p:attrName>ppt_x</p:attrName>
                                        </p:attrNameLst>
                                      </p:cBhvr>
                                    </p:anim>
                                    <p:anim from="(-#ppt_h/2)" to="(#ppt_y)" calcmode="lin" valueType="num">
                                      <p:cBhvr>
                                        <p:cTn id="18" dur="1000" fill="hold">
                                          <p:stCondLst>
                                            <p:cond delay="0"/>
                                          </p:stCondLst>
                                        </p:cTn>
                                        <p:tgtEl>
                                          <p:spTgt spid="3"/>
                                        </p:tgtEl>
                                        <p:attrNameLst>
                                          <p:attrName>ppt_y</p:attrName>
                                        </p:attrNameLst>
                                      </p:cBhvr>
                                    </p:anim>
                                    <p:animRot by="21600000">
                                      <p:cBhvr>
                                        <p:cTn id="19"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eft Arrow 4">
            <a:hlinkClick r:id="rId2" action="ppaction://hlinksldjump"/>
          </p:cNvPr>
          <p:cNvSpPr/>
          <p:nvPr/>
        </p:nvSpPr>
        <p:spPr>
          <a:xfrm>
            <a:off x="142844" y="5643579"/>
            <a:ext cx="1428760"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8" name="Picture 7" descr="C:\Users\Yulia\Pictures\img060.jpg"/>
          <p:cNvPicPr/>
          <p:nvPr/>
        </p:nvPicPr>
        <p:blipFill>
          <a:blip r:embed="rId3"/>
          <a:srcRect l="7299" t="13838" r="1149" b="225"/>
          <a:stretch>
            <a:fillRect/>
          </a:stretch>
        </p:blipFill>
        <p:spPr bwMode="auto">
          <a:xfrm>
            <a:off x="2143108" y="186456"/>
            <a:ext cx="4822283" cy="6540126"/>
          </a:xfrm>
          <a:prstGeom prst="rect">
            <a:avLst/>
          </a:prstGeom>
          <a:noFill/>
          <a:ln w="9525">
            <a:noFill/>
            <a:miter lim="800000"/>
            <a:headEnd/>
            <a:tailEnd/>
          </a:ln>
        </p:spPr>
      </p:pic>
    </p:spTree>
  </p:cSld>
  <p:clrMapOvr>
    <a:masterClrMapping/>
  </p:clrMapOvr>
  <p:transition spd="slow">
    <p:push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 Arrow 1">
            <a:hlinkClick r:id="rId2" action="ppaction://hlinksldjump"/>
          </p:cNvPr>
          <p:cNvSpPr/>
          <p:nvPr/>
        </p:nvSpPr>
        <p:spPr>
          <a:xfrm>
            <a:off x="500035" y="5572140"/>
            <a:ext cx="1428760" cy="10001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descr="C:\Users\Yulia\Pictures\img061.jpg"/>
          <p:cNvPicPr/>
          <p:nvPr/>
        </p:nvPicPr>
        <p:blipFill>
          <a:blip r:embed="rId3"/>
          <a:srcRect l="8247" t="22964" r="206" b="13885"/>
          <a:stretch>
            <a:fillRect/>
          </a:stretch>
        </p:blipFill>
        <p:spPr bwMode="auto">
          <a:xfrm>
            <a:off x="2143108" y="142876"/>
            <a:ext cx="4857784" cy="6500834"/>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 Arrow 1">
            <a:hlinkClick r:id="rId2" action="ppaction://hlinksldjump"/>
          </p:cNvPr>
          <p:cNvSpPr/>
          <p:nvPr/>
        </p:nvSpPr>
        <p:spPr>
          <a:xfrm>
            <a:off x="428597" y="5643579"/>
            <a:ext cx="1500199" cy="9286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descr="C:\Users\Yulia\Pictures\img063.jpg"/>
          <p:cNvPicPr/>
          <p:nvPr/>
        </p:nvPicPr>
        <p:blipFill>
          <a:blip r:embed="rId3"/>
          <a:srcRect l="5812" t="13892" r="7415" b="22403"/>
          <a:stretch>
            <a:fillRect/>
          </a:stretch>
        </p:blipFill>
        <p:spPr bwMode="auto">
          <a:xfrm>
            <a:off x="2000232" y="142876"/>
            <a:ext cx="4786347" cy="650083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00234" y="642918"/>
            <a:ext cx="3129383" cy="369332"/>
          </a:xfrm>
          <a:prstGeom prst="rect">
            <a:avLst/>
          </a:prstGeom>
          <a:noFill/>
        </p:spPr>
        <p:txBody>
          <a:bodyPr wrap="none" rtlCol="0">
            <a:spAutoFit/>
          </a:bodyPr>
          <a:lstStyle/>
          <a:p>
            <a:r>
              <a:rPr lang="id-ID" dirty="0" smtClean="0"/>
              <a:t>ISA 705.5 Definisi Pervasif</a:t>
            </a:r>
          </a:p>
        </p:txBody>
      </p:sp>
      <p:sp>
        <p:nvSpPr>
          <p:cNvPr id="5" name="TextBox 4"/>
          <p:cNvSpPr txBox="1"/>
          <p:nvPr/>
        </p:nvSpPr>
        <p:spPr>
          <a:xfrm>
            <a:off x="928661" y="1571612"/>
            <a:ext cx="6832320" cy="1477328"/>
          </a:xfrm>
          <a:prstGeom prst="rect">
            <a:avLst/>
          </a:prstGeom>
          <a:noFill/>
        </p:spPr>
        <p:txBody>
          <a:bodyPr wrap="none" rtlCol="0">
            <a:spAutoFit/>
          </a:bodyPr>
          <a:lstStyle/>
          <a:p>
            <a:r>
              <a:rPr lang="id-ID" dirty="0" smtClean="0"/>
              <a:t>Pervasif dalam konteks salah saji, istilah ini digunakan</a:t>
            </a:r>
          </a:p>
          <a:p>
            <a:r>
              <a:rPr lang="id-ID" dirty="0" smtClean="0"/>
              <a:t>untuk menjelaskan dampak (nyata atau potensi) salah saji</a:t>
            </a:r>
          </a:p>
          <a:p>
            <a:r>
              <a:rPr lang="id-ID" dirty="0" smtClean="0"/>
              <a:t>pada laporan keuangan, yang tidak terdeteksi karena tidak</a:t>
            </a:r>
          </a:p>
          <a:p>
            <a:r>
              <a:rPr lang="id-ID" dirty="0" smtClean="0"/>
              <a:t>berhasilnya auditor mengumpulkan bukti audit yang cukup</a:t>
            </a:r>
          </a:p>
          <a:p>
            <a:r>
              <a:rPr lang="id-ID" dirty="0" smtClean="0"/>
              <a:t>dan tepat.</a:t>
            </a:r>
            <a:endParaRPr lang="id-ID" dirty="0"/>
          </a:p>
        </p:txBody>
      </p:sp>
      <p:sp>
        <p:nvSpPr>
          <p:cNvPr id="4" name="Left Arrow 3">
            <a:hlinkClick r:id="rId2" action="ppaction://hlinksldjump"/>
          </p:cNvPr>
          <p:cNvSpPr/>
          <p:nvPr/>
        </p:nvSpPr>
        <p:spPr>
          <a:xfrm>
            <a:off x="1357289" y="4857761"/>
            <a:ext cx="1357323" cy="78581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3" y="1357299"/>
            <a:ext cx="8043891" cy="3011486"/>
          </a:xfrm>
        </p:spPr>
        <p:txBody>
          <a:bodyPr>
            <a:normAutofit/>
          </a:bodyPr>
          <a:lstStyle/>
          <a:p>
            <a:pPr algn="ctr"/>
            <a:r>
              <a:rPr lang="id-ID" sz="8800" b="1" dirty="0" smtClean="0">
                <a:latin typeface="Gabriola" pitchFamily="82" charset="0"/>
              </a:rPr>
              <a:t>“Thank 4 Your Attention”</a:t>
            </a:r>
            <a:endParaRPr lang="id-ID" sz="8800" b="1" dirty="0">
              <a:latin typeface="Gabriola" pitchFamily="82" charset="0"/>
            </a:endParaRPr>
          </a:p>
        </p:txBody>
      </p:sp>
    </p:spTree>
  </p:cSld>
  <p:clrMapOvr>
    <a:masterClrMapping/>
  </p:clrMapOvr>
  <p:transition spd="slow">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14291"/>
            <a:ext cx="8929719" cy="923330"/>
          </a:xfrm>
          <a:prstGeom prst="rect">
            <a:avLst/>
          </a:prstGeom>
          <a:noFill/>
        </p:spPr>
        <p:txBody>
          <a:bodyPr wrap="square" rtlCol="0">
            <a:spAutoFit/>
          </a:bodyPr>
          <a:lstStyle/>
          <a:p>
            <a:pPr>
              <a:lnSpc>
                <a:spcPct val="150000"/>
              </a:lnSpc>
            </a:pPr>
            <a:r>
              <a:rPr lang="id-ID" b="1" dirty="0" smtClean="0">
                <a:solidFill>
                  <a:schemeClr val="accent1">
                    <a:lumMod val="75000"/>
                  </a:schemeClr>
                </a:solidFill>
                <a:latin typeface="Segoe Script" pitchFamily="34" charset="0"/>
                <a:ea typeface="MS UI Gothic" pitchFamily="34" charset="-128"/>
                <a:cs typeface="Arial" pitchFamily="34" charset="0"/>
              </a:rPr>
              <a:t>Pada saat kondisi seperti apakah auditor wajib memberikan</a:t>
            </a:r>
          </a:p>
          <a:p>
            <a:pPr>
              <a:lnSpc>
                <a:spcPct val="150000"/>
              </a:lnSpc>
            </a:pPr>
            <a:r>
              <a:rPr lang="id-ID" b="1" dirty="0" smtClean="0">
                <a:solidFill>
                  <a:schemeClr val="accent1">
                    <a:lumMod val="75000"/>
                  </a:schemeClr>
                </a:solidFill>
                <a:latin typeface="Segoe Script" pitchFamily="34" charset="0"/>
                <a:ea typeface="MS UI Gothic" pitchFamily="34" charset="-128"/>
                <a:cs typeface="Arial" pitchFamily="34" charset="0"/>
              </a:rPr>
              <a:t>modifikasi pendapatnya?</a:t>
            </a:r>
            <a:endParaRPr lang="id-ID" b="1" dirty="0">
              <a:solidFill>
                <a:schemeClr val="accent1">
                  <a:lumMod val="75000"/>
                </a:schemeClr>
              </a:solidFill>
              <a:latin typeface="Segoe Script" pitchFamily="34" charset="0"/>
              <a:ea typeface="MS UI Gothic" pitchFamily="34" charset="-128"/>
              <a:cs typeface="Arial" pitchFamily="34" charset="0"/>
            </a:endParaRPr>
          </a:p>
        </p:txBody>
      </p:sp>
      <p:sp>
        <p:nvSpPr>
          <p:cNvPr id="3" name="Rounded Rectangle 2"/>
          <p:cNvSpPr/>
          <p:nvPr/>
        </p:nvSpPr>
        <p:spPr>
          <a:xfrm>
            <a:off x="357158" y="1428736"/>
            <a:ext cx="2643207"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Laporan harus dimodifikasi, auditor memberi pendapat WDP, TW, TMP</a:t>
            </a:r>
            <a:endParaRPr lang="id-ID" dirty="0"/>
          </a:p>
        </p:txBody>
      </p:sp>
      <p:grpSp>
        <p:nvGrpSpPr>
          <p:cNvPr id="15" name="Group 14"/>
          <p:cNvGrpSpPr/>
          <p:nvPr/>
        </p:nvGrpSpPr>
        <p:grpSpPr>
          <a:xfrm>
            <a:off x="5429257" y="1071547"/>
            <a:ext cx="1785951" cy="714380"/>
            <a:chOff x="5500694" y="1285860"/>
            <a:chExt cx="1785950" cy="714380"/>
          </a:xfrm>
        </p:grpSpPr>
        <p:sp>
          <p:nvSpPr>
            <p:cNvPr id="10" name="Line Callout 3 (Accent Bar) 9"/>
            <p:cNvSpPr/>
            <p:nvPr/>
          </p:nvSpPr>
          <p:spPr>
            <a:xfrm>
              <a:off x="5500694" y="1285860"/>
              <a:ext cx="1785950" cy="714380"/>
            </a:xfrm>
            <a:prstGeom prst="accentCallout3">
              <a:avLst>
                <a:gd name="adj1" fmla="val 18750"/>
                <a:gd name="adj2" fmla="val -8333"/>
                <a:gd name="adj3" fmla="val 18750"/>
                <a:gd name="adj4" fmla="val -16667"/>
                <a:gd name="adj5" fmla="val 100000"/>
                <a:gd name="adj6" fmla="val -16667"/>
                <a:gd name="adj7" fmla="val 189314"/>
                <a:gd name="adj8" fmla="val 176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ound Single Corner Rectangle 13"/>
            <p:cNvSpPr/>
            <p:nvPr/>
          </p:nvSpPr>
          <p:spPr>
            <a:xfrm>
              <a:off x="5572132" y="1357298"/>
              <a:ext cx="1643074" cy="57150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latin typeface="Arial" pitchFamily="34" charset="0"/>
                  <a:cs typeface="Arial" pitchFamily="34" charset="0"/>
                </a:rPr>
                <a:t>Keadaan</a:t>
              </a:r>
              <a:endParaRPr lang="id-ID" sz="2000" dirty="0">
                <a:latin typeface="Arial" pitchFamily="34" charset="0"/>
                <a:cs typeface="Arial" pitchFamily="34" charset="0"/>
              </a:endParaRPr>
            </a:p>
          </p:txBody>
        </p:sp>
      </p:grpSp>
      <p:sp>
        <p:nvSpPr>
          <p:cNvPr id="16" name="Rounded Rectangle 15"/>
          <p:cNvSpPr/>
          <p:nvPr/>
        </p:nvSpPr>
        <p:spPr>
          <a:xfrm>
            <a:off x="3428993" y="2928934"/>
            <a:ext cx="4643471" cy="26432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000" b="1" dirty="0" smtClean="0">
                <a:solidFill>
                  <a:schemeClr val="bg1"/>
                </a:solidFill>
                <a:latin typeface="Arial" pitchFamily="34" charset="0"/>
                <a:cs typeface="Arial" pitchFamily="34" charset="0"/>
              </a:rPr>
              <a:t>Laporan keuangan mengandung salah saji yang material</a:t>
            </a:r>
          </a:p>
          <a:p>
            <a:pPr algn="r"/>
            <a:endParaRPr lang="id-ID" sz="2000" dirty="0" smtClean="0">
              <a:latin typeface="Arial" pitchFamily="34" charset="0"/>
              <a:cs typeface="Arial" pitchFamily="34" charset="0"/>
            </a:endParaRPr>
          </a:p>
          <a:p>
            <a:pPr algn="r"/>
            <a:r>
              <a:rPr lang="id-ID" sz="2000" b="1" dirty="0" smtClean="0">
                <a:latin typeface="Arial" pitchFamily="34" charset="0"/>
                <a:cs typeface="Arial" pitchFamily="34" charset="0"/>
              </a:rPr>
              <a:t>Tidak berhasil memperoleh bukti audit yang cukup dan cepat</a:t>
            </a:r>
          </a:p>
          <a:p>
            <a:pPr algn="r"/>
            <a:endParaRPr lang="id-ID" sz="2000" b="1" dirty="0" smtClean="0">
              <a:latin typeface="Arial" pitchFamily="34" charset="0"/>
              <a:cs typeface="Arial" pitchFamily="34" charset="0"/>
            </a:endParaRPr>
          </a:p>
          <a:p>
            <a:pPr algn="r"/>
            <a:endParaRPr lang="id-ID" sz="2000" b="1" dirty="0" smtClean="0">
              <a:latin typeface="Arial" pitchFamily="34" charset="0"/>
              <a:cs typeface="Arial" pitchFamily="34" charset="0"/>
            </a:endParaRPr>
          </a:p>
        </p:txBody>
      </p:sp>
      <p:sp>
        <p:nvSpPr>
          <p:cNvPr id="21" name="Curved Right Arrow 20"/>
          <p:cNvSpPr/>
          <p:nvPr/>
        </p:nvSpPr>
        <p:spPr>
          <a:xfrm rot="19280611">
            <a:off x="1646765" y="3334932"/>
            <a:ext cx="985867" cy="2365216"/>
          </a:xfrm>
          <a:prstGeom prst="curvedRightArrow">
            <a:avLst>
              <a:gd name="adj1" fmla="val 19736"/>
              <a:gd name="adj2" fmla="val 41041"/>
              <a:gd name="adj3" fmla="val 260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70" decel="100000"/>
                                        <p:tgtEl>
                                          <p:spTgt spid="3"/>
                                        </p:tgtEl>
                                      </p:cBhvr>
                                    </p:animEffect>
                                    <p:animScale>
                                      <p:cBhvr>
                                        <p:cTn id="17" dur="770" decel="100000"/>
                                        <p:tgtEl>
                                          <p:spTgt spid="3"/>
                                        </p:tgtEl>
                                      </p:cBhvr>
                                      <p:from x="10000" y="10000"/>
                                      <p:to x="200000" y="450000"/>
                                    </p:animScale>
                                    <p:animScale>
                                      <p:cBhvr>
                                        <p:cTn id="18" dur="1230" accel="100000" fill="hold">
                                          <p:stCondLst>
                                            <p:cond delay="770"/>
                                          </p:stCondLst>
                                        </p:cTn>
                                        <p:tgtEl>
                                          <p:spTgt spid="3"/>
                                        </p:tgtEl>
                                      </p:cBhvr>
                                      <p:from x="200000" y="450000"/>
                                      <p:to x="100000" y="100000"/>
                                    </p:animScale>
                                    <p:set>
                                      <p:cBhvr>
                                        <p:cTn id="19" dur="770" fill="hold"/>
                                        <p:tgtEl>
                                          <p:spTgt spid="3"/>
                                        </p:tgtEl>
                                        <p:attrNameLst>
                                          <p:attrName>ppt_x</p:attrName>
                                        </p:attrNameLst>
                                      </p:cBhvr>
                                      <p:to>
                                        <p:strVal val="(0.5)"/>
                                      </p:to>
                                    </p:set>
                                    <p:anim from="(0.5)" to="(#ppt_x)" calcmode="lin" valueType="num">
                                      <p:cBhvr>
                                        <p:cTn id="20" dur="1230" accel="100000" fill="hold">
                                          <p:stCondLst>
                                            <p:cond delay="770"/>
                                          </p:stCondLst>
                                        </p:cTn>
                                        <p:tgtEl>
                                          <p:spTgt spid="3"/>
                                        </p:tgtEl>
                                        <p:attrNameLst>
                                          <p:attrName>ppt_x</p:attrName>
                                        </p:attrNameLst>
                                      </p:cBhvr>
                                    </p:anim>
                                    <p:set>
                                      <p:cBhvr>
                                        <p:cTn id="21" dur="770" fill="hold"/>
                                        <p:tgtEl>
                                          <p:spTgt spid="3"/>
                                        </p:tgtEl>
                                        <p:attrNameLst>
                                          <p:attrName>ppt_y</p:attrName>
                                        </p:attrNameLst>
                                      </p:cBhvr>
                                      <p:to>
                                        <p:strVal val="(#ppt_y+0.4)"/>
                                      </p:to>
                                    </p:set>
                                    <p:anim from="(#ppt_y+0.4)" to="(#ppt_y)" calcmode="lin" valueType="num">
                                      <p:cBhvr>
                                        <p:cTn id="22" dur="1230" accel="100000" fill="hold">
                                          <p:stCondLst>
                                            <p:cond delay="770"/>
                                          </p:stCondLst>
                                        </p:cTn>
                                        <p:tgtEl>
                                          <p:spTgt spid="3"/>
                                        </p:tgtEl>
                                        <p:attrNameLst>
                                          <p:attrName>ppt_y</p:attrName>
                                        </p:attrNameLst>
                                      </p:cBhvr>
                                    </p:anim>
                                  </p:childTnLst>
                                </p:cTn>
                              </p:par>
                            </p:childTnLst>
                          </p:cTn>
                        </p:par>
                      </p:childTnLst>
                    </p:cTn>
                  </p:par>
                  <p:par>
                    <p:cTn id="23" fill="hold">
                      <p:stCondLst>
                        <p:cond delay="indefinite"/>
                      </p:stCondLst>
                      <p:childTnLst>
                        <p:par>
                          <p:cTn id="24" fill="hold">
                            <p:stCondLst>
                              <p:cond delay="0"/>
                            </p:stCondLst>
                            <p:childTnLst>
                              <p:par>
                                <p:cTn id="25" presetID="58" presetClass="entr" presetSubtype="0" accel="10000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strVal val="#ppt_w*2.5"/>
                                          </p:val>
                                        </p:tav>
                                        <p:tav tm="100000">
                                          <p:val>
                                            <p:strVal val="#ppt_w"/>
                                          </p:val>
                                        </p:tav>
                                      </p:tavLst>
                                    </p:anim>
                                    <p:anim calcmode="lin" valueType="num">
                                      <p:cBhvr>
                                        <p:cTn id="28" dur="500" fill="hold"/>
                                        <p:tgtEl>
                                          <p:spTgt spid="21"/>
                                        </p:tgtEl>
                                        <p:attrNameLst>
                                          <p:attrName>ppt_h</p:attrName>
                                        </p:attrNameLst>
                                      </p:cBhvr>
                                      <p:tavLst>
                                        <p:tav tm="0">
                                          <p:val>
                                            <p:strVal val="#ppt_h*0.01"/>
                                          </p:val>
                                        </p:tav>
                                        <p:tav tm="100000">
                                          <p:val>
                                            <p:strVal val="#ppt_h"/>
                                          </p:val>
                                        </p:tav>
                                      </p:tavLst>
                                    </p:anim>
                                    <p:anim calcmode="lin" valueType="num">
                                      <p:cBhvr>
                                        <p:cTn id="29" dur="500" fill="hold"/>
                                        <p:tgtEl>
                                          <p:spTgt spid="21"/>
                                        </p:tgtEl>
                                        <p:attrNameLst>
                                          <p:attrName>ppt_x</p:attrName>
                                        </p:attrNameLst>
                                      </p:cBhvr>
                                      <p:tavLst>
                                        <p:tav tm="0">
                                          <p:val>
                                            <p:strVal val="#ppt_x"/>
                                          </p:val>
                                        </p:tav>
                                        <p:tav tm="100000">
                                          <p:val>
                                            <p:strVal val="#ppt_x"/>
                                          </p:val>
                                        </p:tav>
                                      </p:tavLst>
                                    </p:anim>
                                    <p:anim calcmode="lin" valueType="num">
                                      <p:cBhvr>
                                        <p:cTn id="30" dur="500" fill="hold"/>
                                        <p:tgtEl>
                                          <p:spTgt spid="21"/>
                                        </p:tgtEl>
                                        <p:attrNameLst>
                                          <p:attrName>ppt_y</p:attrName>
                                        </p:attrNameLst>
                                      </p:cBhvr>
                                      <p:tavLst>
                                        <p:tav tm="0">
                                          <p:val>
                                            <p:strVal val="#ppt_h+1"/>
                                          </p:val>
                                        </p:tav>
                                        <p:tav tm="100000">
                                          <p:val>
                                            <p:strVal val="#ppt_y"/>
                                          </p:val>
                                        </p:tav>
                                      </p:tavLst>
                                    </p:anim>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ppt_w</p:attrName>
                                        </p:attrNameLst>
                                      </p:cBhvr>
                                      <p:tavLst>
                                        <p:tav tm="0">
                                          <p:val>
                                            <p:strVal val="#ppt_w*0.70"/>
                                          </p:val>
                                        </p:tav>
                                        <p:tav tm="100000">
                                          <p:val>
                                            <p:strVal val="#ppt_w"/>
                                          </p:val>
                                        </p:tav>
                                      </p:tavLst>
                                    </p:anim>
                                    <p:anim calcmode="lin" valueType="num">
                                      <p:cBhvr>
                                        <p:cTn id="37" dur="1000" fill="hold"/>
                                        <p:tgtEl>
                                          <p:spTgt spid="15"/>
                                        </p:tgtEl>
                                        <p:attrNameLst>
                                          <p:attrName>ppt_h</p:attrName>
                                        </p:attrNameLst>
                                      </p:cBhvr>
                                      <p:tavLst>
                                        <p:tav tm="0">
                                          <p:val>
                                            <p:strVal val="#ppt_h"/>
                                          </p:val>
                                        </p:tav>
                                        <p:tav tm="100000">
                                          <p:val>
                                            <p:strVal val="#ppt_h"/>
                                          </p:val>
                                        </p:tav>
                                      </p:tavLst>
                                    </p:anim>
                                    <p:animEffect transition="in" filter="fade">
                                      <p:cBhvr>
                                        <p:cTn id="38" dur="1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16"/>
                                        </p:tgtEl>
                                        <p:attrNameLst>
                                          <p:attrName>ppt_y</p:attrName>
                                        </p:attrNameLst>
                                      </p:cBhvr>
                                      <p:tavLst>
                                        <p:tav tm="0">
                                          <p:val>
                                            <p:strVal val="#ppt_y"/>
                                          </p:val>
                                        </p:tav>
                                        <p:tav tm="100000">
                                          <p:val>
                                            <p:strVal val="#ppt_y"/>
                                          </p:val>
                                        </p:tav>
                                      </p:tavLst>
                                    </p:anim>
                                    <p:anim calcmode="lin" valueType="num">
                                      <p:cBhvr>
                                        <p:cTn id="45"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6"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7514"/>
            <a:ext cx="8229600" cy="439718"/>
          </a:xfrm>
        </p:spPr>
        <p:txBody>
          <a:bodyPr>
            <a:noAutofit/>
          </a:bodyPr>
          <a:lstStyle/>
          <a:p>
            <a:pPr algn="ctr"/>
            <a:r>
              <a:rPr lang="id-ID" sz="2400" dirty="0" smtClean="0">
                <a:solidFill>
                  <a:schemeClr val="bg1"/>
                </a:solidFill>
                <a:effectLst/>
                <a:latin typeface="Arial" pitchFamily="34" charset="0"/>
                <a:cs typeface="Arial" pitchFamily="34" charset="0"/>
              </a:rPr>
              <a:t>Mengapa Modifikasi Pendapat?</a:t>
            </a:r>
            <a:endParaRPr lang="id-ID" sz="2400" dirty="0">
              <a:solidFill>
                <a:schemeClr val="bg1"/>
              </a:solidFill>
              <a:effectLst/>
              <a:latin typeface="Arial" pitchFamily="34" charset="0"/>
              <a:cs typeface="Arial" pitchFamily="34" charset="0"/>
            </a:endParaRPr>
          </a:p>
        </p:txBody>
      </p:sp>
      <p:pic>
        <p:nvPicPr>
          <p:cNvPr id="5" name="Picture 4" descr="ag00607_.gif"/>
          <p:cNvPicPr>
            <a:picLocks noChangeAspect="1"/>
          </p:cNvPicPr>
          <p:nvPr/>
        </p:nvPicPr>
        <p:blipFill>
          <a:blip r:embed="rId2"/>
          <a:stretch>
            <a:fillRect/>
          </a:stretch>
        </p:blipFill>
        <p:spPr>
          <a:xfrm>
            <a:off x="785787" y="5410198"/>
            <a:ext cx="2428892" cy="1447803"/>
          </a:xfrm>
          <a:prstGeom prst="rect">
            <a:avLst/>
          </a:prstGeom>
        </p:spPr>
      </p:pic>
      <p:graphicFrame>
        <p:nvGraphicFramePr>
          <p:cNvPr id="9" name="Table 8"/>
          <p:cNvGraphicFramePr>
            <a:graphicFrameLocks noGrp="1"/>
          </p:cNvGraphicFramePr>
          <p:nvPr/>
        </p:nvGraphicFramePr>
        <p:xfrm>
          <a:off x="214282" y="1424196"/>
          <a:ext cx="8715437" cy="4798609"/>
        </p:xfrm>
        <a:graphic>
          <a:graphicData uri="http://schemas.openxmlformats.org/drawingml/2006/table">
            <a:tbl>
              <a:tblPr firstRow="1" bandRow="1">
                <a:tableStyleId>{5C22544A-7EE6-4342-B048-85BDC9FD1C3A}</a:tableStyleId>
              </a:tblPr>
              <a:tblGrid>
                <a:gridCol w="4827495"/>
                <a:gridCol w="1943971"/>
                <a:gridCol w="1943971"/>
              </a:tblGrid>
              <a:tr h="1748097">
                <a:tc rowSpan="2">
                  <a:txBody>
                    <a:bodyPr/>
                    <a:lstStyle/>
                    <a:p>
                      <a:endParaRPr lang="id-ID" sz="1800" dirty="0" smtClean="0"/>
                    </a:p>
                    <a:p>
                      <a:endParaRPr lang="id-ID" sz="1800" dirty="0" smtClean="0"/>
                    </a:p>
                    <a:p>
                      <a:endParaRPr lang="id-ID" sz="1800" dirty="0" smtClean="0"/>
                    </a:p>
                    <a:p>
                      <a:r>
                        <a:rPr lang="id-ID" sz="1800" dirty="0" smtClean="0"/>
                        <a:t>Masalah yang menyebabkan perlunya</a:t>
                      </a:r>
                    </a:p>
                    <a:p>
                      <a:r>
                        <a:rPr lang="id-ID" sz="1800" dirty="0" smtClean="0"/>
                        <a:t>modifikasi</a:t>
                      </a:r>
                      <a:endParaRPr lang="id-ID" sz="1800" dirty="0"/>
                    </a:p>
                  </a:txBody>
                  <a:tcPr/>
                </a:tc>
                <a:tc gridSpan="2">
                  <a:txBody>
                    <a:bodyPr/>
                    <a:lstStyle/>
                    <a:p>
                      <a:pPr algn="ctr"/>
                      <a:r>
                        <a:rPr lang="id-ID" sz="1800" b="1" dirty="0" smtClean="0">
                          <a:latin typeface="Arial" pitchFamily="34" charset="0"/>
                          <a:cs typeface="Arial" pitchFamily="34" charset="0"/>
                        </a:rPr>
                        <a:t>Pendapat auditor mengenai dampak atau</a:t>
                      </a:r>
                      <a:r>
                        <a:rPr lang="id-ID" sz="1800" b="1" baseline="0" dirty="0" smtClean="0">
                          <a:latin typeface="Arial" pitchFamily="34" charset="0"/>
                          <a:cs typeface="Arial" pitchFamily="34" charset="0"/>
                        </a:rPr>
                        <a:t> </a:t>
                      </a:r>
                      <a:r>
                        <a:rPr lang="id-ID" sz="1800" b="1" dirty="0" smtClean="0">
                          <a:latin typeface="Arial" pitchFamily="34" charset="0"/>
                          <a:cs typeface="Arial" pitchFamily="34" charset="0"/>
                        </a:rPr>
                        <a:t>kemungkinan dampak dari</a:t>
                      </a:r>
                      <a:r>
                        <a:rPr lang="id-ID" sz="1800" b="1" baseline="0" dirty="0" smtClean="0">
                          <a:latin typeface="Arial" pitchFamily="34" charset="0"/>
                          <a:cs typeface="Arial" pitchFamily="34" charset="0"/>
                        </a:rPr>
                        <a:t> </a:t>
                      </a:r>
                      <a:r>
                        <a:rPr lang="id-ID" sz="1800" b="1" dirty="0" smtClean="0">
                          <a:latin typeface="Arial" pitchFamily="34" charset="0"/>
                          <a:cs typeface="Arial" pitchFamily="34" charset="0"/>
                        </a:rPr>
                        <a:t>masalah tsb pada</a:t>
                      </a:r>
                      <a:r>
                        <a:rPr lang="id-ID" sz="1800" b="1" baseline="0" dirty="0" smtClean="0">
                          <a:latin typeface="Arial" pitchFamily="34" charset="0"/>
                          <a:cs typeface="Arial" pitchFamily="34" charset="0"/>
                        </a:rPr>
                        <a:t> </a:t>
                      </a:r>
                      <a:r>
                        <a:rPr lang="id-ID" sz="1800" b="1" dirty="0" smtClean="0">
                          <a:latin typeface="Arial" pitchFamily="34" charset="0"/>
                          <a:cs typeface="Arial" pitchFamily="34" charset="0"/>
                        </a:rPr>
                        <a:t>laporan keuangan</a:t>
                      </a:r>
                    </a:p>
                  </a:txBody>
                  <a:tcPr/>
                </a:tc>
                <a:tc hMerge="1">
                  <a:txBody>
                    <a:bodyPr/>
                    <a:lstStyle/>
                    <a:p>
                      <a:endParaRPr lang="id-ID" dirty="0"/>
                    </a:p>
                  </a:txBody>
                  <a:tcPr/>
                </a:tc>
              </a:tr>
              <a:tr h="1188720">
                <a:tc vMerge="1">
                  <a:txBody>
                    <a:bodyPr/>
                    <a:lstStyle/>
                    <a:p>
                      <a:endParaRPr lang="id-ID"/>
                    </a:p>
                  </a:txBody>
                  <a:tcPr/>
                </a:tc>
                <a:tc>
                  <a:txBody>
                    <a:bodyPr/>
                    <a:lstStyle/>
                    <a:p>
                      <a:pPr algn="ctr"/>
                      <a:r>
                        <a:rPr lang="id-ID" sz="1800" dirty="0" smtClean="0"/>
                        <a:t>Material tapi TIDAK pervasif</a:t>
                      </a:r>
                      <a:endParaRPr lang="id-ID" sz="1800" dirty="0"/>
                    </a:p>
                  </a:txBody>
                  <a:tcPr/>
                </a:tc>
                <a:tc>
                  <a:txBody>
                    <a:bodyPr/>
                    <a:lstStyle/>
                    <a:p>
                      <a:pPr marL="0" marR="0" lvl="5" indent="0" algn="l" defTabSz="914400" rtl="0" eaLnBrk="1" fontAlgn="auto" latinLnBrk="0" hangingPunct="1">
                        <a:lnSpc>
                          <a:spcPct val="100000"/>
                        </a:lnSpc>
                        <a:spcBef>
                          <a:spcPts val="0"/>
                        </a:spcBef>
                        <a:spcAft>
                          <a:spcPts val="0"/>
                        </a:spcAft>
                        <a:buClrTx/>
                        <a:buSzTx/>
                        <a:buFontTx/>
                        <a:buNone/>
                        <a:tabLst/>
                        <a:defRPr/>
                      </a:pPr>
                      <a:r>
                        <a:rPr lang="id-ID" sz="1800" dirty="0" smtClean="0"/>
                        <a:t>Material DAN </a:t>
                      </a:r>
                      <a:r>
                        <a:rPr lang="id-ID" sz="1800" b="1" dirty="0" smtClean="0">
                          <a:solidFill>
                            <a:srgbClr val="00B050"/>
                          </a:solidFill>
                          <a:hlinkClick r:id="rId3" action="ppaction://hlinksldjump"/>
                        </a:rPr>
                        <a:t>Pervasif</a:t>
                      </a:r>
                      <a:endParaRPr lang="id-ID" sz="1800" b="1" dirty="0" smtClean="0">
                        <a:solidFill>
                          <a:srgbClr val="00B050"/>
                        </a:solidFill>
                      </a:endParaRPr>
                    </a:p>
                  </a:txBody>
                  <a:tcPr/>
                </a:tc>
              </a:tr>
              <a:tr h="930896">
                <a:tc>
                  <a:txBody>
                    <a:bodyPr/>
                    <a:lstStyle/>
                    <a:p>
                      <a:r>
                        <a:rPr lang="id-ID" sz="1800" dirty="0" smtClean="0"/>
                        <a:t>Laporan keungan mengandung salah saji yang material</a:t>
                      </a:r>
                      <a:endParaRPr lang="id-ID" sz="1800" dirty="0"/>
                    </a:p>
                  </a:txBody>
                  <a:tcPr/>
                </a:tc>
                <a:tc>
                  <a:txBody>
                    <a:bodyPr/>
                    <a:lstStyle/>
                    <a:p>
                      <a:pPr algn="ctr"/>
                      <a:endParaRPr lang="id-ID" sz="1800" dirty="0" smtClean="0"/>
                    </a:p>
                    <a:p>
                      <a:pPr algn="ctr"/>
                      <a:r>
                        <a:rPr lang="id-ID" sz="1800" dirty="0" smtClean="0"/>
                        <a:t>WDP</a:t>
                      </a:r>
                      <a:endParaRPr lang="id-ID" sz="1800" dirty="0"/>
                    </a:p>
                  </a:txBody>
                  <a:tcPr/>
                </a:tc>
                <a:tc>
                  <a:txBody>
                    <a:bodyPr/>
                    <a:lstStyle/>
                    <a:p>
                      <a:pPr algn="ctr"/>
                      <a:endParaRPr lang="id-ID" sz="1800" dirty="0" smtClean="0"/>
                    </a:p>
                    <a:p>
                      <a:pPr algn="ctr"/>
                      <a:r>
                        <a:rPr lang="id-ID" sz="1800" dirty="0" smtClean="0"/>
                        <a:t>TW</a:t>
                      </a:r>
                      <a:endParaRPr lang="id-ID" sz="1800" dirty="0"/>
                    </a:p>
                  </a:txBody>
                  <a:tcPr/>
                </a:tc>
              </a:tr>
              <a:tr h="930896">
                <a:tc>
                  <a:txBody>
                    <a:bodyPr/>
                    <a:lstStyle/>
                    <a:p>
                      <a:r>
                        <a:rPr lang="id-ID" sz="1800" dirty="0" smtClean="0"/>
                        <a:t>Tidak</a:t>
                      </a:r>
                      <a:r>
                        <a:rPr lang="id-ID" sz="1800" baseline="0" dirty="0" smtClean="0"/>
                        <a:t> memperoleh bukti audit yang cukup dan tepat</a:t>
                      </a:r>
                      <a:endParaRPr lang="id-ID" sz="1800" dirty="0"/>
                    </a:p>
                  </a:txBody>
                  <a:tcPr/>
                </a:tc>
                <a:tc>
                  <a:txBody>
                    <a:bodyPr/>
                    <a:lstStyle/>
                    <a:p>
                      <a:pPr algn="ctr"/>
                      <a:endParaRPr lang="id-ID" sz="1800" dirty="0" smtClean="0"/>
                    </a:p>
                    <a:p>
                      <a:pPr algn="ctr"/>
                      <a:r>
                        <a:rPr lang="id-ID" sz="1800" dirty="0" smtClean="0"/>
                        <a:t>WDP</a:t>
                      </a:r>
                      <a:endParaRPr lang="id-ID" sz="1800" dirty="0"/>
                    </a:p>
                  </a:txBody>
                  <a:tcPr/>
                </a:tc>
                <a:tc>
                  <a:txBody>
                    <a:bodyPr/>
                    <a:lstStyle/>
                    <a:p>
                      <a:pPr algn="ctr"/>
                      <a:endParaRPr lang="id-ID" sz="1800" dirty="0" smtClean="0"/>
                    </a:p>
                    <a:p>
                      <a:pPr algn="ctr"/>
                      <a:r>
                        <a:rPr lang="id-ID" sz="1800" dirty="0" smtClean="0"/>
                        <a:t>TMP</a:t>
                      </a:r>
                      <a:endParaRPr lang="id-ID" sz="1800" dirty="0"/>
                    </a:p>
                  </a:txBody>
                  <a:tcPr/>
                </a:tc>
              </a:tr>
            </a:tbl>
          </a:graphicData>
        </a:graphic>
      </p:graphicFrame>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8" presetClass="entr" presetSubtype="0" accel="5000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19" dur="1000" fill="hold"/>
                                        <p:tgtEl>
                                          <p:spTgt spid="9"/>
                                        </p:tgtEl>
                                        <p:attrNameLst>
                                          <p:attrName>ppt_y</p:attrName>
                                        </p:attrNameLst>
                                      </p:cBhvr>
                                      <p:tavLst>
                                        <p:tav tm="0">
                                          <p:val>
                                            <p:strVal val="#ppt_y"/>
                                          </p:val>
                                        </p:tav>
                                        <p:tav tm="100000">
                                          <p:val>
                                            <p:strVal val="#ppt_y"/>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7514"/>
            <a:ext cx="8229600" cy="439718"/>
          </a:xfrm>
        </p:spPr>
        <p:txBody>
          <a:bodyPr>
            <a:noAutofit/>
          </a:bodyPr>
          <a:lstStyle/>
          <a:p>
            <a:pPr algn="ctr"/>
            <a:r>
              <a:rPr lang="id-ID" sz="2400" dirty="0" smtClean="0">
                <a:solidFill>
                  <a:schemeClr val="bg1"/>
                </a:solidFill>
                <a:effectLst/>
                <a:latin typeface="Arial" pitchFamily="34" charset="0"/>
                <a:cs typeface="Arial" pitchFamily="34" charset="0"/>
              </a:rPr>
              <a:t>ALENIA MODIFIKASI DAN CATATAN ATAS LAPORAN KEUANGAN</a:t>
            </a:r>
            <a:endParaRPr lang="id-ID" sz="2400" dirty="0">
              <a:solidFill>
                <a:schemeClr val="bg1"/>
              </a:solidFill>
              <a:effectLst/>
              <a:latin typeface="Arial" pitchFamily="34" charset="0"/>
              <a:cs typeface="Arial" pitchFamily="34" charset="0"/>
            </a:endParaRPr>
          </a:p>
        </p:txBody>
      </p:sp>
      <p:pic>
        <p:nvPicPr>
          <p:cNvPr id="5" name="Picture 4" descr="ag00607_.gif"/>
          <p:cNvPicPr>
            <a:picLocks noChangeAspect="1"/>
          </p:cNvPicPr>
          <p:nvPr/>
        </p:nvPicPr>
        <p:blipFill>
          <a:blip r:embed="rId2"/>
          <a:stretch>
            <a:fillRect/>
          </a:stretch>
        </p:blipFill>
        <p:spPr>
          <a:xfrm>
            <a:off x="785787" y="5410198"/>
            <a:ext cx="2428892" cy="1447803"/>
          </a:xfrm>
          <a:prstGeom prst="rect">
            <a:avLst/>
          </a:prstGeom>
        </p:spPr>
      </p:pic>
      <p:sp>
        <p:nvSpPr>
          <p:cNvPr id="7" name="Rounded Rectangle 6"/>
          <p:cNvSpPr/>
          <p:nvPr/>
        </p:nvSpPr>
        <p:spPr>
          <a:xfrm>
            <a:off x="714349" y="1428736"/>
            <a:ext cx="2643207"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latin typeface="Arial" pitchFamily="34" charset="0"/>
                <a:cs typeface="Arial" pitchFamily="34" charset="0"/>
              </a:rPr>
              <a:t>Tujuan Dibuatnya </a:t>
            </a:r>
            <a:r>
              <a:rPr lang="id-ID" sz="2000" b="1" smtClean="0">
                <a:latin typeface="Arial" pitchFamily="34" charset="0"/>
                <a:cs typeface="Arial" pitchFamily="34" charset="0"/>
              </a:rPr>
              <a:t>Alenia Modifikasi</a:t>
            </a:r>
            <a:endParaRPr lang="id-ID" sz="2000" b="1" dirty="0">
              <a:latin typeface="Arial" pitchFamily="34" charset="0"/>
              <a:cs typeface="Arial" pitchFamily="34" charset="0"/>
            </a:endParaRPr>
          </a:p>
        </p:txBody>
      </p:sp>
      <p:sp>
        <p:nvSpPr>
          <p:cNvPr id="11" name="Rounded Rectangle 10"/>
          <p:cNvSpPr/>
          <p:nvPr/>
        </p:nvSpPr>
        <p:spPr>
          <a:xfrm>
            <a:off x="714349" y="3429001"/>
            <a:ext cx="2643207"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latin typeface="Arial" pitchFamily="34" charset="0"/>
                <a:cs typeface="Arial" pitchFamily="34" charset="0"/>
              </a:rPr>
              <a:t>Catatan Atas Laporan Keuangan</a:t>
            </a:r>
            <a:endParaRPr lang="id-ID" sz="2000" b="1" dirty="0">
              <a:latin typeface="Arial" pitchFamily="34" charset="0"/>
              <a:cs typeface="Arial" pitchFamily="34" charset="0"/>
            </a:endParaRPr>
          </a:p>
        </p:txBody>
      </p:sp>
      <p:sp>
        <p:nvSpPr>
          <p:cNvPr id="15" name="Rounded Rectangle 14"/>
          <p:cNvSpPr/>
          <p:nvPr/>
        </p:nvSpPr>
        <p:spPr>
          <a:xfrm>
            <a:off x="5072066" y="1928803"/>
            <a:ext cx="3786215"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Alenia modifikasi menyajikan rincian dari modifikasi yang dibuat</a:t>
            </a:r>
            <a:endParaRPr lang="id-ID" dirty="0"/>
          </a:p>
        </p:txBody>
      </p:sp>
      <p:sp>
        <p:nvSpPr>
          <p:cNvPr id="23" name="Rounded Rectangle 22"/>
          <p:cNvSpPr/>
          <p:nvPr/>
        </p:nvSpPr>
        <p:spPr>
          <a:xfrm>
            <a:off x="5000629" y="4071943"/>
            <a:ext cx="3857652"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Laporan auditor dapat saja menunjuk atau mengacu pada pembahasan yang lebih mendalam pada catatan atas laporan keuangan</a:t>
            </a:r>
            <a:endParaRPr lang="id-ID" dirty="0"/>
          </a:p>
        </p:txBody>
      </p:sp>
      <p:cxnSp>
        <p:nvCxnSpPr>
          <p:cNvPr id="28" name="Curved Connector 27"/>
          <p:cNvCxnSpPr/>
          <p:nvPr/>
        </p:nvCxnSpPr>
        <p:spPr>
          <a:xfrm>
            <a:off x="3500430" y="2000240"/>
            <a:ext cx="1500199" cy="85725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urved Connector 38"/>
          <p:cNvCxnSpPr/>
          <p:nvPr/>
        </p:nvCxnSpPr>
        <p:spPr>
          <a:xfrm>
            <a:off x="3428992" y="4000504"/>
            <a:ext cx="1428760" cy="85725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anim calcmode="lin" valueType="num">
                                      <p:cBhvr>
                                        <p:cTn id="24" dur="1000" fill="hold"/>
                                        <p:tgtEl>
                                          <p:spTgt spid="28"/>
                                        </p:tgtEl>
                                        <p:attrNameLst>
                                          <p:attrName>ppt_x</p:attrName>
                                        </p:attrNameLst>
                                      </p:cBhvr>
                                      <p:tavLst>
                                        <p:tav tm="0">
                                          <p:val>
                                            <p:strVal val="#ppt_x"/>
                                          </p:val>
                                        </p:tav>
                                        <p:tav tm="100000">
                                          <p:val>
                                            <p:strVal val="#ppt_x"/>
                                          </p:val>
                                        </p:tav>
                                      </p:tavLst>
                                    </p:anim>
                                    <p:anim calcmode="lin" valueType="num">
                                      <p:cBhvr>
                                        <p:cTn id="25" dur="900" decel="100000" fill="hold"/>
                                        <p:tgtEl>
                                          <p:spTgt spid="28"/>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3"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
                                        <p:tgtEl>
                                          <p:spTgt spid="15"/>
                                        </p:tgtEl>
                                      </p:cBhvr>
                                    </p:animEffect>
                                    <p:anim calcmode="lin" valueType="num">
                                      <p:cBhvr>
                                        <p:cTn id="32" dur="400" fill="hold"/>
                                        <p:tgtEl>
                                          <p:spTgt spid="15"/>
                                        </p:tgtEl>
                                        <p:attrNameLst>
                                          <p:attrName>ppt_x</p:attrName>
                                        </p:attrNameLst>
                                      </p:cBhvr>
                                      <p:tavLst>
                                        <p:tav tm="0">
                                          <p:val>
                                            <p:strVal val="#ppt_x"/>
                                          </p:val>
                                        </p:tav>
                                        <p:tav tm="100000">
                                          <p:val>
                                            <p:strVal val="#ppt_x"/>
                                          </p:val>
                                        </p:tav>
                                      </p:tavLst>
                                    </p:anim>
                                    <p:anim calcmode="lin" valueType="num">
                                      <p:cBhvr>
                                        <p:cTn id="33" dur="400" fill="hold"/>
                                        <p:tgtEl>
                                          <p:spTgt spid="15"/>
                                        </p:tgtEl>
                                        <p:attrNameLst>
                                          <p:attrName>ppt_y</p:attrName>
                                        </p:attrNameLst>
                                      </p:cBhvr>
                                      <p:tavLst>
                                        <p:tav tm="0">
                                          <p:val>
                                            <p:strVal val="#ppt_y+0.31"/>
                                          </p:val>
                                        </p:tav>
                                        <p:tav tm="100000">
                                          <p:val>
                                            <p:strVal val="#ppt_y+0.31"/>
                                          </p:val>
                                        </p:tav>
                                      </p:tavLst>
                                    </p:anim>
                                    <p:anim calcmode="lin" valueType="num">
                                      <p:cBhvr>
                                        <p:cTn id="34"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8" presetClass="entr" presetSubtype="0" accel="10000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strVal val="#ppt_w*2.5"/>
                                          </p:val>
                                        </p:tav>
                                        <p:tav tm="100000">
                                          <p:val>
                                            <p:strVal val="#ppt_w"/>
                                          </p:val>
                                        </p:tav>
                                      </p:tavLst>
                                    </p:anim>
                                    <p:anim calcmode="lin" valueType="num">
                                      <p:cBhvr>
                                        <p:cTn id="41" dur="500" fill="hold"/>
                                        <p:tgtEl>
                                          <p:spTgt spid="11"/>
                                        </p:tgtEl>
                                        <p:attrNameLst>
                                          <p:attrName>ppt_h</p:attrName>
                                        </p:attrNameLst>
                                      </p:cBhvr>
                                      <p:tavLst>
                                        <p:tav tm="0">
                                          <p:val>
                                            <p:strVal val="#ppt_h*0.01"/>
                                          </p:val>
                                        </p:tav>
                                        <p:tav tm="100000">
                                          <p:val>
                                            <p:strVal val="#ppt_h"/>
                                          </p:val>
                                        </p:tav>
                                      </p:tavLst>
                                    </p:anim>
                                    <p:anim calcmode="lin" valueType="num">
                                      <p:cBhvr>
                                        <p:cTn id="42" dur="500" fill="hold"/>
                                        <p:tgtEl>
                                          <p:spTgt spid="11"/>
                                        </p:tgtEl>
                                        <p:attrNameLst>
                                          <p:attrName>ppt_x</p:attrName>
                                        </p:attrNameLst>
                                      </p:cBhvr>
                                      <p:tavLst>
                                        <p:tav tm="0">
                                          <p:val>
                                            <p:strVal val="#ppt_x"/>
                                          </p:val>
                                        </p:tav>
                                        <p:tav tm="100000">
                                          <p:val>
                                            <p:strVal val="#ppt_x"/>
                                          </p:val>
                                        </p:tav>
                                      </p:tavLst>
                                    </p:anim>
                                    <p:anim calcmode="lin" valueType="num">
                                      <p:cBhvr>
                                        <p:cTn id="43" dur="500" fill="hold"/>
                                        <p:tgtEl>
                                          <p:spTgt spid="11"/>
                                        </p:tgtEl>
                                        <p:attrNameLst>
                                          <p:attrName>ppt_y</p:attrName>
                                        </p:attrNameLst>
                                      </p:cBhvr>
                                      <p:tavLst>
                                        <p:tav tm="0">
                                          <p:val>
                                            <p:strVal val="#ppt_h+1"/>
                                          </p:val>
                                        </p:tav>
                                        <p:tav tm="100000">
                                          <p:val>
                                            <p:strVal val="#ppt_y"/>
                                          </p:val>
                                        </p:tav>
                                      </p:tavLst>
                                    </p:anim>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48" presetClass="entr" presetSubtype="0" accel="5000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1000" fill="hold"/>
                                        <p:tgtEl>
                                          <p:spTgt spid="3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0" dur="1000" fill="hold"/>
                                        <p:tgtEl>
                                          <p:spTgt spid="39"/>
                                        </p:tgtEl>
                                        <p:attrNameLst>
                                          <p:attrName>ppt_x</p:attrName>
                                        </p:attrNameLst>
                                      </p:cBhvr>
                                      <p:tavLst>
                                        <p:tav tm="0">
                                          <p:val>
                                            <p:fltVal val="-1"/>
                                          </p:val>
                                        </p:tav>
                                        <p:tav tm="50000">
                                          <p:val>
                                            <p:fltVal val="0.95"/>
                                          </p:val>
                                        </p:tav>
                                        <p:tav tm="100000">
                                          <p:val>
                                            <p:strVal val="#ppt_x"/>
                                          </p:val>
                                        </p:tav>
                                      </p:tavLst>
                                    </p:anim>
                                    <p:anim calcmode="lin" valueType="num">
                                      <p:cBhvr>
                                        <p:cTn id="51" dur="1000" fill="hold"/>
                                        <p:tgtEl>
                                          <p:spTgt spid="39"/>
                                        </p:tgtEl>
                                        <p:attrNameLst>
                                          <p:attrName>ppt_y</p:attrName>
                                        </p:attrNameLst>
                                      </p:cBhvr>
                                      <p:tavLst>
                                        <p:tav tm="0">
                                          <p:val>
                                            <p:strVal val="#ppt_y"/>
                                          </p:val>
                                        </p:tav>
                                        <p:tav tm="100000">
                                          <p:val>
                                            <p:strVal val="#ppt_y"/>
                                          </p:val>
                                        </p:tav>
                                      </p:tavLst>
                                    </p:anim>
                                    <p:animEffect transition="in" filter="fade">
                                      <p:cBhvr>
                                        <p:cTn id="52" dur="10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900" decel="100000" fill="hold"/>
                                        <p:tgtEl>
                                          <p:spTgt spid="23"/>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1" grpId="0" animBg="1"/>
      <p:bldP spid="15"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296974"/>
          </a:xfrm>
        </p:spPr>
        <p:txBody>
          <a:bodyPr>
            <a:noAutofit/>
          </a:bodyPr>
          <a:lstStyle/>
          <a:p>
            <a:pPr algn="ctr"/>
            <a:r>
              <a:rPr lang="id-ID" sz="2400" dirty="0" smtClean="0">
                <a:solidFill>
                  <a:srgbClr val="DDEDF3"/>
                </a:solidFill>
                <a:effectLst/>
                <a:latin typeface="Arial" pitchFamily="34" charset="0"/>
                <a:cs typeface="Arial" pitchFamily="34" charset="0"/>
              </a:rPr>
              <a:t>LAPORAN KEUANGAN DISALAHSAJIKAN</a:t>
            </a:r>
            <a:br>
              <a:rPr lang="id-ID" sz="2400" dirty="0" smtClean="0">
                <a:solidFill>
                  <a:srgbClr val="DDEDF3"/>
                </a:solidFill>
                <a:effectLst/>
                <a:latin typeface="Arial" pitchFamily="34" charset="0"/>
                <a:cs typeface="Arial" pitchFamily="34" charset="0"/>
              </a:rPr>
            </a:br>
            <a:r>
              <a:rPr lang="id-ID" sz="2400" dirty="0" smtClean="0">
                <a:solidFill>
                  <a:srgbClr val="DDEDF3"/>
                </a:solidFill>
                <a:effectLst/>
                <a:latin typeface="Arial" pitchFamily="34" charset="0"/>
                <a:cs typeface="Arial" pitchFamily="34" charset="0"/>
              </a:rPr>
              <a:t>SECARA MATERIAL</a:t>
            </a:r>
            <a:endParaRPr lang="id-ID" sz="2400" dirty="0">
              <a:solidFill>
                <a:srgbClr val="DDEDF3"/>
              </a:solidFill>
              <a:effectLst/>
              <a:latin typeface="Arial" pitchFamily="34" charset="0"/>
              <a:cs typeface="Arial" pitchFamily="34" charset="0"/>
            </a:endParaRPr>
          </a:p>
        </p:txBody>
      </p:sp>
      <p:sp>
        <p:nvSpPr>
          <p:cNvPr id="4" name="Right Arrow 3">
            <a:hlinkClick r:id="rId2" action="ppaction://hlinksldjump"/>
          </p:cNvPr>
          <p:cNvSpPr/>
          <p:nvPr/>
        </p:nvSpPr>
        <p:spPr>
          <a:xfrm>
            <a:off x="7072329" y="5643579"/>
            <a:ext cx="1643075" cy="1000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5" descr="ag00629_.gif"/>
          <p:cNvPicPr>
            <a:picLocks noChangeAspect="1"/>
          </p:cNvPicPr>
          <p:nvPr/>
        </p:nvPicPr>
        <p:blipFill>
          <a:blip r:embed="rId3"/>
          <a:stretch>
            <a:fillRect/>
          </a:stretch>
        </p:blipFill>
        <p:spPr>
          <a:xfrm>
            <a:off x="7505698" y="1"/>
            <a:ext cx="1638303" cy="1651203"/>
          </a:xfrm>
          <a:prstGeom prst="rect">
            <a:avLst/>
          </a:prstGeom>
        </p:spPr>
      </p:pic>
      <p:pic>
        <p:nvPicPr>
          <p:cNvPr id="7" name="Picture 6" descr="ag00603_.gif"/>
          <p:cNvPicPr>
            <a:picLocks noChangeAspect="1"/>
          </p:cNvPicPr>
          <p:nvPr/>
        </p:nvPicPr>
        <p:blipFill>
          <a:blip r:embed="rId4"/>
          <a:stretch>
            <a:fillRect/>
          </a:stretch>
        </p:blipFill>
        <p:spPr>
          <a:xfrm>
            <a:off x="214282" y="4326579"/>
            <a:ext cx="2071703" cy="2531422"/>
          </a:xfrm>
          <a:prstGeom prst="rect">
            <a:avLst/>
          </a:prstGeom>
        </p:spPr>
      </p:pic>
      <p:sp>
        <p:nvSpPr>
          <p:cNvPr id="10" name="Content Placeholder 9"/>
          <p:cNvSpPr>
            <a:spLocks noGrp="1"/>
          </p:cNvSpPr>
          <p:nvPr>
            <p:ph idx="1"/>
          </p:nvPr>
        </p:nvSpPr>
        <p:spPr/>
        <p:txBody>
          <a:bodyPr/>
          <a:lstStyle/>
          <a:p>
            <a:pPr>
              <a:buNone/>
            </a:pPr>
            <a:r>
              <a:rPr lang="id-ID" dirty="0" smtClean="0"/>
              <a:t>		Salah saji dalam laporan keuangan bisa terjadi ketika bukti audit yang cukup dan tepat sudah diperoleh, dan salah saji tersebut material yang menyebabkan diberikannya suatu WDP atau </a:t>
            </a:r>
            <a:r>
              <a:rPr lang="id-ID" i="1" dirty="0" smtClean="0"/>
              <a:t>qualified opinion</a:t>
            </a:r>
            <a:r>
              <a:rPr lang="id-ID" dirty="0" smtClean="0"/>
              <a:t>,</a:t>
            </a:r>
            <a:r>
              <a:rPr lang="id-ID" i="1" dirty="0" smtClean="0"/>
              <a:t> </a:t>
            </a:r>
            <a:r>
              <a:rPr lang="id-ID" dirty="0" smtClean="0"/>
              <a:t>atau bersifat material dan pervasif yang menyebabkan diberikannya TW atau </a:t>
            </a:r>
            <a:r>
              <a:rPr lang="id-ID" i="1" dirty="0" smtClean="0"/>
              <a:t>adverse opinion</a:t>
            </a:r>
            <a:r>
              <a:rPr lang="id-ID" dirty="0" smtClean="0"/>
              <a:t> atas laporan keuangan.</a:t>
            </a:r>
            <a:endParaRPr lang="id-ID" i="1" dirty="0"/>
          </a:p>
        </p:txBody>
      </p:sp>
      <p:sp>
        <p:nvSpPr>
          <p:cNvPr id="8" name="TextBox 7"/>
          <p:cNvSpPr txBox="1"/>
          <p:nvPr/>
        </p:nvSpPr>
        <p:spPr>
          <a:xfrm>
            <a:off x="2714613" y="5500702"/>
            <a:ext cx="4070345" cy="369332"/>
          </a:xfrm>
          <a:prstGeom prst="rect">
            <a:avLst/>
          </a:prstGeom>
          <a:noFill/>
        </p:spPr>
        <p:txBody>
          <a:bodyPr wrap="none" rtlCol="0">
            <a:spAutoFit/>
          </a:bodyPr>
          <a:lstStyle/>
          <a:p>
            <a:r>
              <a:rPr lang="id-ID" b="1" dirty="0" smtClean="0">
                <a:effectLst>
                  <a:outerShdw blurRad="38100" dist="38100" dir="2700000" algn="tl">
                    <a:srgbClr val="000000">
                      <a:alpha val="43137"/>
                    </a:srgbClr>
                  </a:outerShdw>
                </a:effectLst>
                <a:latin typeface="Arial" pitchFamily="34" charset="0"/>
                <a:cs typeface="Arial" pitchFamily="34" charset="0"/>
              </a:rPr>
              <a:t>Salah saji ini biasanya berasal dari:</a:t>
            </a:r>
            <a:endParaRPr lang="id-ID" b="1" dirty="0">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16"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g00607_.gif"/>
          <p:cNvPicPr>
            <a:picLocks noChangeAspect="1"/>
          </p:cNvPicPr>
          <p:nvPr/>
        </p:nvPicPr>
        <p:blipFill>
          <a:blip r:embed="rId2"/>
          <a:stretch>
            <a:fillRect/>
          </a:stretch>
        </p:blipFill>
        <p:spPr>
          <a:xfrm>
            <a:off x="785787" y="5410198"/>
            <a:ext cx="2428892" cy="1447803"/>
          </a:xfrm>
          <a:prstGeom prst="rect">
            <a:avLst/>
          </a:prstGeom>
        </p:spPr>
      </p:pic>
      <p:sp>
        <p:nvSpPr>
          <p:cNvPr id="14" name="Rounded Rectangle 13"/>
          <p:cNvSpPr/>
          <p:nvPr/>
        </p:nvSpPr>
        <p:spPr>
          <a:xfrm>
            <a:off x="1285853" y="1000109"/>
            <a:ext cx="6929487" cy="10001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d-ID" dirty="0" smtClean="0"/>
              <a:t>Evaluasi auditor atas salah saji yang tidak dikoreksi</a:t>
            </a:r>
            <a:endParaRPr lang="id-ID" dirty="0"/>
          </a:p>
        </p:txBody>
      </p:sp>
      <p:sp>
        <p:nvSpPr>
          <p:cNvPr id="16" name="Rounded Rectangle 15"/>
          <p:cNvSpPr/>
          <p:nvPr/>
        </p:nvSpPr>
        <p:spPr>
          <a:xfrm>
            <a:off x="1285853" y="2285993"/>
            <a:ext cx="6929487" cy="10001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d-ID" dirty="0" smtClean="0"/>
              <a:t>Tidak tepatnya pemilihan kebijakan akuntansi tertentu</a:t>
            </a:r>
            <a:endParaRPr lang="id-ID" dirty="0"/>
          </a:p>
        </p:txBody>
      </p:sp>
      <p:sp>
        <p:nvSpPr>
          <p:cNvPr id="17" name="Rounded Rectangle 16"/>
          <p:cNvSpPr/>
          <p:nvPr/>
        </p:nvSpPr>
        <p:spPr>
          <a:xfrm>
            <a:off x="1285853" y="3571877"/>
            <a:ext cx="6929487" cy="10001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d-ID" dirty="0" smtClean="0"/>
              <a:t>Tidak tepatnya penerapan kebijakan akuntansi yang dipilih</a:t>
            </a:r>
            <a:endParaRPr lang="id-ID" dirty="0"/>
          </a:p>
        </p:txBody>
      </p:sp>
      <p:sp>
        <p:nvSpPr>
          <p:cNvPr id="18" name="Rounded Rectangle 17"/>
          <p:cNvSpPr/>
          <p:nvPr/>
        </p:nvSpPr>
        <p:spPr>
          <a:xfrm>
            <a:off x="1285853" y="4857761"/>
            <a:ext cx="6929487" cy="10001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id-ID" dirty="0" smtClean="0"/>
              <a:t>Tidak tepatnya atau tidak cukupnya pengungkapan dalam laporan keuangan</a:t>
            </a:r>
            <a:endParaRPr lang="id-ID" dirty="0"/>
          </a:p>
        </p:txBody>
      </p:sp>
    </p:spTree>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ppt_x</p:attrName>
                                        </p:attrNameLst>
                                      </p:cBhvr>
                                      <p:tavLst>
                                        <p:tav tm="0">
                                          <p:val>
                                            <p:strVal val="#ppt_x-.2"/>
                                          </p:val>
                                        </p:tav>
                                        <p:tav tm="100000">
                                          <p:val>
                                            <p:strVal val="#ppt_x"/>
                                          </p:val>
                                        </p:tav>
                                      </p:tavLst>
                                    </p:anim>
                                    <p:anim calcmode="lin" valueType="num">
                                      <p:cBhvr>
                                        <p:cTn id="16"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17"/>
                                        </p:tgtEl>
                                        <p:attrNameLst>
                                          <p:attrName>ppt_y</p:attrName>
                                        </p:attrNameLst>
                                      </p:cBhvr>
                                      <p:tavLst>
                                        <p:tav tm="0">
                                          <p:val>
                                            <p:strVal val="#ppt_y"/>
                                          </p:val>
                                        </p:tav>
                                        <p:tav tm="100000">
                                          <p:val>
                                            <p:strVal val="#ppt_y"/>
                                          </p:val>
                                        </p:tav>
                                      </p:tavLst>
                                    </p:anim>
                                    <p:anim calcmode="lin" valueType="num">
                                      <p:cBhvr>
                                        <p:cTn id="24"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357299"/>
            <a:ext cx="8229600" cy="1296974"/>
          </a:xfrm>
        </p:spPr>
        <p:txBody>
          <a:bodyPr>
            <a:normAutofit/>
          </a:bodyPr>
          <a:lstStyle/>
          <a:p>
            <a:r>
              <a:rPr lang="id-ID" sz="2400" dirty="0" smtClean="0">
                <a:solidFill>
                  <a:srgbClr val="DDEDF3"/>
                </a:solidFill>
                <a:effectLst/>
                <a:latin typeface="Arial" pitchFamily="34" charset="0"/>
                <a:cs typeface="Arial" pitchFamily="34" charset="0"/>
              </a:rPr>
              <a:t>Contoh salah saji material dengan modifikasi yang menunjukkan pendapat </a:t>
            </a:r>
            <a:r>
              <a:rPr lang="id-ID" sz="2400" dirty="0" smtClean="0">
                <a:solidFill>
                  <a:srgbClr val="FFFF00"/>
                </a:solidFill>
                <a:effectLst/>
                <a:latin typeface="Arial" pitchFamily="34" charset="0"/>
                <a:cs typeface="Arial" pitchFamily="34" charset="0"/>
              </a:rPr>
              <a:t>WDP</a:t>
            </a:r>
            <a:r>
              <a:rPr lang="id-ID" sz="2400" dirty="0" smtClean="0">
                <a:solidFill>
                  <a:srgbClr val="DDEDF3"/>
                </a:solidFill>
                <a:effectLst/>
                <a:latin typeface="Arial" pitchFamily="34" charset="0"/>
                <a:cs typeface="Arial" pitchFamily="34" charset="0"/>
              </a:rPr>
              <a:t> dan pendapat </a:t>
            </a:r>
            <a:r>
              <a:rPr lang="id-ID" sz="2400" dirty="0" smtClean="0">
                <a:solidFill>
                  <a:srgbClr val="FFFF00"/>
                </a:solidFill>
                <a:effectLst/>
                <a:latin typeface="Arial" pitchFamily="34" charset="0"/>
                <a:cs typeface="Arial" pitchFamily="34" charset="0"/>
              </a:rPr>
              <a:t>TW</a:t>
            </a:r>
            <a:endParaRPr lang="id-ID" sz="2400" dirty="0">
              <a:solidFill>
                <a:srgbClr val="FFFF00"/>
              </a:solidFill>
              <a:effectLst/>
              <a:latin typeface="Arial" pitchFamily="34" charset="0"/>
              <a:cs typeface="Arial" pitchFamily="34" charset="0"/>
            </a:endParaRPr>
          </a:p>
        </p:txBody>
      </p:sp>
      <p:pic>
        <p:nvPicPr>
          <p:cNvPr id="6" name="Picture 5" descr="ag00629_.gif"/>
          <p:cNvPicPr>
            <a:picLocks noChangeAspect="1"/>
          </p:cNvPicPr>
          <p:nvPr/>
        </p:nvPicPr>
        <p:blipFill>
          <a:blip r:embed="rId2"/>
          <a:stretch>
            <a:fillRect/>
          </a:stretch>
        </p:blipFill>
        <p:spPr>
          <a:xfrm>
            <a:off x="7072330" y="0"/>
            <a:ext cx="1785951" cy="1799982"/>
          </a:xfrm>
          <a:prstGeom prst="rect">
            <a:avLst/>
          </a:prstGeom>
        </p:spPr>
      </p:pic>
      <p:pic>
        <p:nvPicPr>
          <p:cNvPr id="7" name="Picture 6" descr="ag00603_.gif"/>
          <p:cNvPicPr>
            <a:picLocks noChangeAspect="1"/>
          </p:cNvPicPr>
          <p:nvPr/>
        </p:nvPicPr>
        <p:blipFill>
          <a:blip r:embed="rId3"/>
          <a:stretch>
            <a:fillRect/>
          </a:stretch>
        </p:blipFill>
        <p:spPr>
          <a:xfrm>
            <a:off x="0" y="5357802"/>
            <a:ext cx="1227755" cy="1500198"/>
          </a:xfrm>
          <a:prstGeom prst="rect">
            <a:avLst/>
          </a:prstGeom>
        </p:spPr>
      </p:pic>
      <p:sp>
        <p:nvSpPr>
          <p:cNvPr id="9" name="TextBox 8"/>
          <p:cNvSpPr txBox="1"/>
          <p:nvPr/>
        </p:nvSpPr>
        <p:spPr>
          <a:xfrm>
            <a:off x="928663" y="3143248"/>
            <a:ext cx="683200" cy="369332"/>
          </a:xfrm>
          <a:prstGeom prst="rect">
            <a:avLst/>
          </a:prstGeom>
          <a:noFill/>
        </p:spPr>
        <p:txBody>
          <a:bodyPr wrap="none" rtlCol="0">
            <a:spAutoFit/>
          </a:bodyPr>
          <a:lstStyle/>
          <a:p>
            <a:r>
              <a:rPr lang="id-ID" dirty="0" smtClean="0"/>
              <a:t>WDP</a:t>
            </a:r>
          </a:p>
        </p:txBody>
      </p:sp>
      <p:sp>
        <p:nvSpPr>
          <p:cNvPr id="10" name="TextBox 9"/>
          <p:cNvSpPr txBox="1"/>
          <p:nvPr/>
        </p:nvSpPr>
        <p:spPr>
          <a:xfrm>
            <a:off x="3357553" y="3143248"/>
            <a:ext cx="5484194" cy="369332"/>
          </a:xfrm>
          <a:prstGeom prst="rect">
            <a:avLst/>
          </a:prstGeom>
          <a:noFill/>
        </p:spPr>
        <p:txBody>
          <a:bodyPr wrap="none" rtlCol="0">
            <a:spAutoFit/>
          </a:bodyPr>
          <a:lstStyle/>
          <a:p>
            <a:r>
              <a:rPr lang="id-ID" dirty="0" smtClean="0"/>
              <a:t>Pemilihan kebijakan akuntansi yang tidak tepat</a:t>
            </a:r>
            <a:endParaRPr lang="id-ID" dirty="0"/>
          </a:p>
        </p:txBody>
      </p:sp>
      <p:sp>
        <p:nvSpPr>
          <p:cNvPr id="11" name="Striped Right Arrow 10">
            <a:hlinkClick r:id="rId4" action="ppaction://hlinksldjump"/>
          </p:cNvPr>
          <p:cNvSpPr/>
          <p:nvPr/>
        </p:nvSpPr>
        <p:spPr>
          <a:xfrm>
            <a:off x="1857356" y="3000372"/>
            <a:ext cx="1357323" cy="57150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karena</a:t>
            </a:r>
            <a:endParaRPr lang="id-ID" dirty="0"/>
          </a:p>
        </p:txBody>
      </p:sp>
      <p:sp>
        <p:nvSpPr>
          <p:cNvPr id="12" name="TextBox 11"/>
          <p:cNvSpPr txBox="1"/>
          <p:nvPr/>
        </p:nvSpPr>
        <p:spPr>
          <a:xfrm>
            <a:off x="959842" y="3857628"/>
            <a:ext cx="683200" cy="369332"/>
          </a:xfrm>
          <a:prstGeom prst="rect">
            <a:avLst/>
          </a:prstGeom>
          <a:noFill/>
        </p:spPr>
        <p:txBody>
          <a:bodyPr wrap="none" rtlCol="0">
            <a:spAutoFit/>
          </a:bodyPr>
          <a:lstStyle/>
          <a:p>
            <a:r>
              <a:rPr lang="id-ID" dirty="0" smtClean="0"/>
              <a:t>WDP</a:t>
            </a:r>
            <a:endParaRPr lang="id-ID" dirty="0"/>
          </a:p>
        </p:txBody>
      </p:sp>
      <p:sp>
        <p:nvSpPr>
          <p:cNvPr id="15" name="Striped Right Arrow 14">
            <a:hlinkClick r:id="rId5" action="ppaction://hlinksldjump"/>
          </p:cNvPr>
          <p:cNvSpPr/>
          <p:nvPr/>
        </p:nvSpPr>
        <p:spPr>
          <a:xfrm>
            <a:off x="1857356" y="3714753"/>
            <a:ext cx="1357323" cy="57150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karena</a:t>
            </a:r>
            <a:endParaRPr lang="id-ID" dirty="0"/>
          </a:p>
        </p:txBody>
      </p:sp>
      <p:sp>
        <p:nvSpPr>
          <p:cNvPr id="16" name="TextBox 15"/>
          <p:cNvSpPr txBox="1"/>
          <p:nvPr/>
        </p:nvSpPr>
        <p:spPr>
          <a:xfrm>
            <a:off x="3357553" y="3786191"/>
            <a:ext cx="5503430" cy="646331"/>
          </a:xfrm>
          <a:prstGeom prst="rect">
            <a:avLst/>
          </a:prstGeom>
          <a:noFill/>
        </p:spPr>
        <p:txBody>
          <a:bodyPr wrap="none" rtlCol="0">
            <a:spAutoFit/>
          </a:bodyPr>
          <a:lstStyle/>
          <a:p>
            <a:r>
              <a:rPr lang="id-ID" dirty="0" smtClean="0"/>
              <a:t>Kurangnya pengungkapan mengenai instrumen</a:t>
            </a:r>
          </a:p>
          <a:p>
            <a:r>
              <a:rPr lang="id-ID" dirty="0" smtClean="0"/>
              <a:t>keuangan</a:t>
            </a:r>
            <a:endParaRPr lang="id-ID" dirty="0"/>
          </a:p>
        </p:txBody>
      </p:sp>
      <p:sp>
        <p:nvSpPr>
          <p:cNvPr id="17" name="TextBox 16"/>
          <p:cNvSpPr txBox="1"/>
          <p:nvPr/>
        </p:nvSpPr>
        <p:spPr>
          <a:xfrm>
            <a:off x="1043897" y="4786322"/>
            <a:ext cx="527709" cy="369332"/>
          </a:xfrm>
          <a:prstGeom prst="rect">
            <a:avLst/>
          </a:prstGeom>
          <a:noFill/>
        </p:spPr>
        <p:txBody>
          <a:bodyPr wrap="none" rtlCol="0">
            <a:spAutoFit/>
          </a:bodyPr>
          <a:lstStyle/>
          <a:p>
            <a:r>
              <a:rPr lang="id-ID" dirty="0" smtClean="0"/>
              <a:t>TW</a:t>
            </a:r>
            <a:endParaRPr lang="id-ID" dirty="0"/>
          </a:p>
        </p:txBody>
      </p:sp>
      <p:sp>
        <p:nvSpPr>
          <p:cNvPr id="18" name="Striped Right Arrow 17">
            <a:hlinkClick r:id="rId6" action="ppaction://hlinksldjump"/>
          </p:cNvPr>
          <p:cNvSpPr/>
          <p:nvPr/>
        </p:nvSpPr>
        <p:spPr>
          <a:xfrm>
            <a:off x="1857356" y="4643447"/>
            <a:ext cx="1357323" cy="57150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karena</a:t>
            </a:r>
            <a:endParaRPr lang="id-ID" dirty="0"/>
          </a:p>
        </p:txBody>
      </p:sp>
      <p:sp>
        <p:nvSpPr>
          <p:cNvPr id="19" name="TextBox 18"/>
          <p:cNvSpPr txBox="1"/>
          <p:nvPr/>
        </p:nvSpPr>
        <p:spPr>
          <a:xfrm>
            <a:off x="3334220" y="4786322"/>
            <a:ext cx="5666936" cy="369332"/>
          </a:xfrm>
          <a:prstGeom prst="rect">
            <a:avLst/>
          </a:prstGeom>
          <a:noFill/>
        </p:spPr>
        <p:txBody>
          <a:bodyPr wrap="none" rtlCol="0">
            <a:spAutoFit/>
          </a:bodyPr>
          <a:lstStyle/>
          <a:p>
            <a:r>
              <a:rPr lang="id-ID" dirty="0" smtClean="0"/>
              <a:t>Laporan anak perusahaan tidak dikonsolidasikan</a:t>
            </a:r>
            <a:endParaRPr lang="id-ID" dirty="0"/>
          </a:p>
        </p:txBody>
      </p:sp>
      <p:sp>
        <p:nvSpPr>
          <p:cNvPr id="20" name="TextBox 19"/>
          <p:cNvSpPr txBox="1"/>
          <p:nvPr/>
        </p:nvSpPr>
        <p:spPr>
          <a:xfrm>
            <a:off x="1043897" y="5429264"/>
            <a:ext cx="527709" cy="369332"/>
          </a:xfrm>
          <a:prstGeom prst="rect">
            <a:avLst/>
          </a:prstGeom>
          <a:noFill/>
        </p:spPr>
        <p:txBody>
          <a:bodyPr wrap="none" rtlCol="0">
            <a:spAutoFit/>
          </a:bodyPr>
          <a:lstStyle/>
          <a:p>
            <a:r>
              <a:rPr lang="id-ID" dirty="0" smtClean="0"/>
              <a:t>TW</a:t>
            </a:r>
            <a:endParaRPr lang="id-ID" dirty="0"/>
          </a:p>
        </p:txBody>
      </p:sp>
      <p:sp>
        <p:nvSpPr>
          <p:cNvPr id="21" name="Striped Right Arrow 20">
            <a:hlinkClick r:id="rId7" action="ppaction://hlinksldjump"/>
          </p:cNvPr>
          <p:cNvSpPr/>
          <p:nvPr/>
        </p:nvSpPr>
        <p:spPr>
          <a:xfrm>
            <a:off x="1857356" y="5357826"/>
            <a:ext cx="1357323" cy="57150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karena</a:t>
            </a:r>
            <a:endParaRPr lang="id-ID" dirty="0"/>
          </a:p>
        </p:txBody>
      </p:sp>
      <p:sp>
        <p:nvSpPr>
          <p:cNvPr id="22" name="TextBox 21"/>
          <p:cNvSpPr txBox="1"/>
          <p:nvPr/>
        </p:nvSpPr>
        <p:spPr>
          <a:xfrm>
            <a:off x="3346907" y="5354438"/>
            <a:ext cx="5011308" cy="646331"/>
          </a:xfrm>
          <a:prstGeom prst="rect">
            <a:avLst/>
          </a:prstGeom>
          <a:noFill/>
        </p:spPr>
        <p:txBody>
          <a:bodyPr wrap="none" rtlCol="0">
            <a:spAutoFit/>
          </a:bodyPr>
          <a:lstStyle/>
          <a:p>
            <a:r>
              <a:rPr lang="id-ID" dirty="0" smtClean="0"/>
              <a:t>Pengungkapan yang tidak cukup mengenai</a:t>
            </a:r>
          </a:p>
          <a:p>
            <a:r>
              <a:rPr lang="id-ID" dirty="0" smtClean="0"/>
              <a:t>Ketidakpastian yang material</a:t>
            </a:r>
            <a:endParaRPr lang="id-ID" dirty="0"/>
          </a:p>
        </p:txBody>
      </p:sp>
      <p:sp>
        <p:nvSpPr>
          <p:cNvPr id="23" name="TextBox 22"/>
          <p:cNvSpPr txBox="1"/>
          <p:nvPr/>
        </p:nvSpPr>
        <p:spPr>
          <a:xfrm>
            <a:off x="428598" y="428604"/>
            <a:ext cx="2717411" cy="369332"/>
          </a:xfrm>
          <a:prstGeom prst="rect">
            <a:avLst/>
          </a:prstGeom>
          <a:noFill/>
        </p:spPr>
        <p:txBody>
          <a:bodyPr wrap="none" rtlCol="0">
            <a:spAutoFit/>
          </a:bodyPr>
          <a:lstStyle/>
          <a:p>
            <a:r>
              <a:rPr lang="id-ID" dirty="0" smtClean="0"/>
              <a:t>Contoh opini audit full</a:t>
            </a:r>
          </a:p>
        </p:txBody>
      </p:sp>
      <p:sp>
        <p:nvSpPr>
          <p:cNvPr id="24" name="Rounded Rectangle 23">
            <a:hlinkClick r:id="rId8" action="ppaction://hlinksldjump"/>
          </p:cNvPr>
          <p:cNvSpPr/>
          <p:nvPr/>
        </p:nvSpPr>
        <p:spPr>
          <a:xfrm>
            <a:off x="3214678" y="285728"/>
            <a:ext cx="928695"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latin typeface="Arial" pitchFamily="34" charset="0"/>
                <a:cs typeface="Arial" pitchFamily="34" charset="0"/>
              </a:rPr>
              <a:t>WDP</a:t>
            </a:r>
            <a:endParaRPr lang="id-ID" sz="2000" dirty="0">
              <a:latin typeface="Arial" pitchFamily="34" charset="0"/>
              <a:cs typeface="Arial" pitchFamily="34" charset="0"/>
            </a:endParaRPr>
          </a:p>
        </p:txBody>
      </p:sp>
      <p:sp>
        <p:nvSpPr>
          <p:cNvPr id="25" name="Rounded Rectangle 24">
            <a:hlinkClick r:id="rId9" action="ppaction://hlinksldjump"/>
          </p:cNvPr>
          <p:cNvSpPr/>
          <p:nvPr/>
        </p:nvSpPr>
        <p:spPr>
          <a:xfrm>
            <a:off x="4286249" y="285728"/>
            <a:ext cx="928695"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latin typeface="Arial" pitchFamily="34" charset="0"/>
                <a:cs typeface="Arial" pitchFamily="34" charset="0"/>
              </a:rPr>
              <a:t>TW</a:t>
            </a:r>
            <a:endParaRPr lang="id-ID" sz="2000" dirty="0">
              <a:latin typeface="Arial" pitchFamily="34" charset="0"/>
              <a:cs typeface="Arial" pitchFamily="34" charset="0"/>
            </a:endParaRPr>
          </a:p>
        </p:txBody>
      </p:sp>
      <p:sp>
        <p:nvSpPr>
          <p:cNvPr id="26" name="Rounded Rectangle 25">
            <a:hlinkClick r:id="rId10" action="ppaction://hlinksldjump"/>
          </p:cNvPr>
          <p:cNvSpPr/>
          <p:nvPr/>
        </p:nvSpPr>
        <p:spPr>
          <a:xfrm>
            <a:off x="5357818" y="285728"/>
            <a:ext cx="928695"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latin typeface="Arial" pitchFamily="34" charset="0"/>
                <a:cs typeface="Arial" pitchFamily="34" charset="0"/>
              </a:rPr>
              <a:t>TMP</a:t>
            </a:r>
            <a:endParaRPr lang="id-ID" sz="2000" dirty="0">
              <a:latin typeface="Arial" pitchFamily="34" charset="0"/>
              <a:cs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770" decel="100000"/>
                                        <p:tgtEl>
                                          <p:spTgt spid="11"/>
                                        </p:tgtEl>
                                      </p:cBhvr>
                                    </p:animEffect>
                                    <p:animScale>
                                      <p:cBhvr>
                                        <p:cTn id="21" dur="770" decel="100000"/>
                                        <p:tgtEl>
                                          <p:spTgt spid="11"/>
                                        </p:tgtEl>
                                      </p:cBhvr>
                                      <p:from x="10000" y="10000"/>
                                      <p:to x="200000" y="450000"/>
                                    </p:animScale>
                                    <p:animScale>
                                      <p:cBhvr>
                                        <p:cTn id="22" dur="1230" accel="100000" fill="hold">
                                          <p:stCondLst>
                                            <p:cond delay="770"/>
                                          </p:stCondLst>
                                        </p:cTn>
                                        <p:tgtEl>
                                          <p:spTgt spid="11"/>
                                        </p:tgtEl>
                                      </p:cBhvr>
                                      <p:from x="200000" y="450000"/>
                                      <p:to x="100000" y="100000"/>
                                    </p:animScale>
                                    <p:set>
                                      <p:cBhvr>
                                        <p:cTn id="23" dur="770" fill="hold"/>
                                        <p:tgtEl>
                                          <p:spTgt spid="11"/>
                                        </p:tgtEl>
                                        <p:attrNameLst>
                                          <p:attrName>ppt_x</p:attrName>
                                        </p:attrNameLst>
                                      </p:cBhvr>
                                      <p:to>
                                        <p:strVal val="(0.5)"/>
                                      </p:to>
                                    </p:set>
                                    <p:anim from="(0.5)" to="(#ppt_x)" calcmode="lin" valueType="num">
                                      <p:cBhvr>
                                        <p:cTn id="24" dur="1230" accel="100000" fill="hold">
                                          <p:stCondLst>
                                            <p:cond delay="770"/>
                                          </p:stCondLst>
                                        </p:cTn>
                                        <p:tgtEl>
                                          <p:spTgt spid="11"/>
                                        </p:tgtEl>
                                        <p:attrNameLst>
                                          <p:attrName>ppt_x</p:attrName>
                                        </p:attrNameLst>
                                      </p:cBhvr>
                                    </p:anim>
                                    <p:set>
                                      <p:cBhvr>
                                        <p:cTn id="25" dur="770" fill="hold"/>
                                        <p:tgtEl>
                                          <p:spTgt spid="11"/>
                                        </p:tgtEl>
                                        <p:attrNameLst>
                                          <p:attrName>ppt_y</p:attrName>
                                        </p:attrNameLst>
                                      </p:cBhvr>
                                      <p:to>
                                        <p:strVal val="(#ppt_y+0.4)"/>
                                      </p:to>
                                    </p:set>
                                    <p:anim from="(#ppt_y+0.4)" to="(#ppt_y)" calcmode="lin" valueType="num">
                                      <p:cBhvr>
                                        <p:cTn id="26" dur="1230" accel="100000" fill="hold">
                                          <p:stCondLst>
                                            <p:cond delay="770"/>
                                          </p:stCondLst>
                                        </p:cTn>
                                        <p:tgtEl>
                                          <p:spTgt spid="11"/>
                                        </p:tgtEl>
                                        <p:attrNameLst>
                                          <p:attrName>ppt_y</p:attrName>
                                        </p:attrNameLst>
                                      </p:cBhvr>
                                    </p:anim>
                                  </p:childTnLst>
                                </p:cTn>
                              </p:par>
                            </p:childTnLst>
                          </p:cTn>
                        </p:par>
                      </p:childTnLst>
                    </p:cTn>
                  </p:par>
                  <p:par>
                    <p:cTn id="27" fill="hold">
                      <p:stCondLst>
                        <p:cond delay="indefinite"/>
                      </p:stCondLst>
                      <p:childTnLst>
                        <p:par>
                          <p:cTn id="28" fill="hold">
                            <p:stCondLst>
                              <p:cond delay="0"/>
                            </p:stCondLst>
                            <p:childTnLst>
                              <p:par>
                                <p:cTn id="29" presetID="3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800" decel="100000"/>
                                        <p:tgtEl>
                                          <p:spTgt spid="10"/>
                                        </p:tgtEl>
                                      </p:cBhvr>
                                    </p:animEffect>
                                    <p:anim calcmode="lin" valueType="num">
                                      <p:cBhvr>
                                        <p:cTn id="32" dur="800" decel="100000" fill="hold"/>
                                        <p:tgtEl>
                                          <p:spTgt spid="10"/>
                                        </p:tgtEl>
                                        <p:attrNameLst>
                                          <p:attrName>style.rotation</p:attrName>
                                        </p:attrNameLst>
                                      </p:cBhvr>
                                      <p:tavLst>
                                        <p:tav tm="0">
                                          <p:val>
                                            <p:fltVal val="-90"/>
                                          </p:val>
                                        </p:tav>
                                        <p:tav tm="100000">
                                          <p:val>
                                            <p:fltVal val="0"/>
                                          </p:val>
                                        </p:tav>
                                      </p:tavLst>
                                    </p:anim>
                                    <p:anim calcmode="lin" valueType="num">
                                      <p:cBhvr>
                                        <p:cTn id="33" dur="800" decel="100000" fill="hold"/>
                                        <p:tgtEl>
                                          <p:spTgt spid="10"/>
                                        </p:tgtEl>
                                        <p:attrNameLst>
                                          <p:attrName>ppt_x</p:attrName>
                                        </p:attrNameLst>
                                      </p:cBhvr>
                                      <p:tavLst>
                                        <p:tav tm="0">
                                          <p:val>
                                            <p:strVal val="#ppt_x+0.4"/>
                                          </p:val>
                                        </p:tav>
                                        <p:tav tm="100000">
                                          <p:val>
                                            <p:strVal val="#ppt_x-0.05"/>
                                          </p:val>
                                        </p:tav>
                                      </p:tavLst>
                                    </p:anim>
                                    <p:anim calcmode="lin" valueType="num">
                                      <p:cBhvr>
                                        <p:cTn id="34" dur="800" decel="100000" fill="hold"/>
                                        <p:tgtEl>
                                          <p:spTgt spid="1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p:stCondLst>
                        <p:cond delay="indefinite"/>
                      </p:stCondLst>
                      <p:childTnLst>
                        <p:par>
                          <p:cTn id="46" fill="hold">
                            <p:stCondLst>
                              <p:cond delay="0"/>
                            </p:stCondLst>
                            <p:childTnLst>
                              <p:par>
                                <p:cTn id="47" presetID="48" presetClass="entr" presetSubtype="0" accel="5000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0"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51" dur="1000" fill="hold"/>
                                        <p:tgtEl>
                                          <p:spTgt spid="15"/>
                                        </p:tgtEl>
                                        <p:attrNameLst>
                                          <p:attrName>ppt_y</p:attrName>
                                        </p:attrNameLst>
                                      </p:cBhvr>
                                      <p:tavLst>
                                        <p:tav tm="0">
                                          <p:val>
                                            <p:strVal val="#ppt_y"/>
                                          </p:val>
                                        </p:tav>
                                        <p:tav tm="100000">
                                          <p:val>
                                            <p:strVal val="#ppt_y"/>
                                          </p:val>
                                        </p:tav>
                                      </p:tavLst>
                                    </p:anim>
                                    <p:animEffect transition="in" filter="fade">
                                      <p:cBhvr>
                                        <p:cTn id="52" dur="10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52"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Scale>
                                      <p:cBhvr>
                                        <p:cTn id="57"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16"/>
                                        </p:tgtEl>
                                        <p:attrNameLst>
                                          <p:attrName>ppt_x</p:attrName>
                                          <p:attrName>ppt_y</p:attrName>
                                        </p:attrNameLst>
                                      </p:cBhvr>
                                    </p:animMotion>
                                    <p:animEffect transition="in" filter="fade">
                                      <p:cBhvr>
                                        <p:cTn id="59" dur="10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41" presetClass="entr" presetSubtype="0" fill="hold" grpId="0" nodeType="clickEffect">
                                  <p:stCondLst>
                                    <p:cond delay="0"/>
                                  </p:stCondLst>
                                  <p:iterate type="lt">
                                    <p:tmPct val="10000"/>
                                  </p:iterate>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17"/>
                                        </p:tgtEl>
                                        <p:attrNameLst>
                                          <p:attrName>ppt_y</p:attrName>
                                        </p:attrNameLst>
                                      </p:cBhvr>
                                      <p:tavLst>
                                        <p:tav tm="0">
                                          <p:val>
                                            <p:strVal val="#ppt_y"/>
                                          </p:val>
                                        </p:tav>
                                        <p:tav tm="100000">
                                          <p:val>
                                            <p:strVal val="#ppt_y"/>
                                          </p:val>
                                        </p:tav>
                                      </p:tavLst>
                                    </p:anim>
                                    <p:anim calcmode="lin" valueType="num">
                                      <p:cBhvr>
                                        <p:cTn id="66"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15" presetClass="entr" presetSubtype="0"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p:cTn id="73" dur="1000" fill="hold"/>
                                        <p:tgtEl>
                                          <p:spTgt spid="18"/>
                                        </p:tgtEl>
                                        <p:attrNameLst>
                                          <p:attrName>ppt_w</p:attrName>
                                        </p:attrNameLst>
                                      </p:cBhvr>
                                      <p:tavLst>
                                        <p:tav tm="0">
                                          <p:val>
                                            <p:fltVal val="0"/>
                                          </p:val>
                                        </p:tav>
                                        <p:tav tm="100000">
                                          <p:val>
                                            <p:strVal val="#ppt_w"/>
                                          </p:val>
                                        </p:tav>
                                      </p:tavLst>
                                    </p:anim>
                                    <p:anim calcmode="lin" valueType="num">
                                      <p:cBhvr>
                                        <p:cTn id="74" dur="1000" fill="hold"/>
                                        <p:tgtEl>
                                          <p:spTgt spid="18"/>
                                        </p:tgtEl>
                                        <p:attrNameLst>
                                          <p:attrName>ppt_h</p:attrName>
                                        </p:attrNameLst>
                                      </p:cBhvr>
                                      <p:tavLst>
                                        <p:tav tm="0">
                                          <p:val>
                                            <p:fltVal val="0"/>
                                          </p:val>
                                        </p:tav>
                                        <p:tav tm="100000">
                                          <p:val>
                                            <p:strVal val="#ppt_h"/>
                                          </p:val>
                                        </p:tav>
                                      </p:tavLst>
                                    </p:anim>
                                    <p:anim calcmode="lin" valueType="num">
                                      <p:cBhvr>
                                        <p:cTn id="7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76" dur="1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7" fill="hold">
                      <p:stCondLst>
                        <p:cond delay="indefinite"/>
                      </p:stCondLst>
                      <p:childTnLst>
                        <p:par>
                          <p:cTn id="78" fill="hold">
                            <p:stCondLst>
                              <p:cond delay="0"/>
                            </p:stCondLst>
                            <p:childTnLst>
                              <p:par>
                                <p:cTn id="79" presetID="30"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800" decel="100000"/>
                                        <p:tgtEl>
                                          <p:spTgt spid="19"/>
                                        </p:tgtEl>
                                      </p:cBhvr>
                                    </p:animEffect>
                                    <p:anim calcmode="lin" valueType="num">
                                      <p:cBhvr>
                                        <p:cTn id="82" dur="800" decel="100000" fill="hold"/>
                                        <p:tgtEl>
                                          <p:spTgt spid="19"/>
                                        </p:tgtEl>
                                        <p:attrNameLst>
                                          <p:attrName>style.rotation</p:attrName>
                                        </p:attrNameLst>
                                      </p:cBhvr>
                                      <p:tavLst>
                                        <p:tav tm="0">
                                          <p:val>
                                            <p:fltVal val="-90"/>
                                          </p:val>
                                        </p:tav>
                                        <p:tav tm="100000">
                                          <p:val>
                                            <p:fltVal val="0"/>
                                          </p:val>
                                        </p:tav>
                                      </p:tavLst>
                                    </p:anim>
                                    <p:anim calcmode="lin" valueType="num">
                                      <p:cBhvr>
                                        <p:cTn id="83" dur="800" decel="100000" fill="hold"/>
                                        <p:tgtEl>
                                          <p:spTgt spid="19"/>
                                        </p:tgtEl>
                                        <p:attrNameLst>
                                          <p:attrName>ppt_x</p:attrName>
                                        </p:attrNameLst>
                                      </p:cBhvr>
                                      <p:tavLst>
                                        <p:tav tm="0">
                                          <p:val>
                                            <p:strVal val="#ppt_x+0.4"/>
                                          </p:val>
                                        </p:tav>
                                        <p:tav tm="100000">
                                          <p:val>
                                            <p:strVal val="#ppt_x-0.05"/>
                                          </p:val>
                                        </p:tav>
                                      </p:tavLst>
                                    </p:anim>
                                    <p:anim calcmode="lin" valueType="num">
                                      <p:cBhvr>
                                        <p:cTn id="84" dur="800" decel="100000" fill="hold"/>
                                        <p:tgtEl>
                                          <p:spTgt spid="19"/>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1" presetClass="entr" presetSubtype="0" fill="hold" grpId="0" nodeType="clickEffect">
                                  <p:stCondLst>
                                    <p:cond delay="0"/>
                                  </p:stCondLst>
                                  <p:iterate type="lt">
                                    <p:tmPct val="10000"/>
                                  </p:iterate>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92" dur="500" fill="hold"/>
                                        <p:tgtEl>
                                          <p:spTgt spid="20"/>
                                        </p:tgtEl>
                                        <p:attrNameLst>
                                          <p:attrName>ppt_y</p:attrName>
                                        </p:attrNameLst>
                                      </p:cBhvr>
                                      <p:tavLst>
                                        <p:tav tm="0">
                                          <p:val>
                                            <p:strVal val="#ppt_y"/>
                                          </p:val>
                                        </p:tav>
                                        <p:tav tm="100000">
                                          <p:val>
                                            <p:strVal val="#ppt_y"/>
                                          </p:val>
                                        </p:tav>
                                      </p:tavLst>
                                    </p:anim>
                                    <p:anim calcmode="lin" valueType="num">
                                      <p:cBhvr>
                                        <p:cTn id="93"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94"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95" dur="500" tmFilter="0,0; .5, 1; 1, 1"/>
                                        <p:tgtEl>
                                          <p:spTgt spid="20"/>
                                        </p:tgtEl>
                                      </p:cBhvr>
                                    </p:animEffect>
                                  </p:childTnLst>
                                </p:cTn>
                              </p:par>
                            </p:childTnLst>
                          </p:cTn>
                        </p:par>
                      </p:childTnLst>
                    </p:cTn>
                  </p:par>
                  <p:par>
                    <p:cTn id="96" fill="hold">
                      <p:stCondLst>
                        <p:cond delay="indefinite"/>
                      </p:stCondLst>
                      <p:childTnLst>
                        <p:par>
                          <p:cTn id="97" fill="hold">
                            <p:stCondLst>
                              <p:cond delay="0"/>
                            </p:stCondLst>
                            <p:childTnLst>
                              <p:par>
                                <p:cTn id="98" presetID="37" presetClass="entr" presetSubtype="0" fill="hold" grpId="0" nodeType="click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000"/>
                                        <p:tgtEl>
                                          <p:spTgt spid="21"/>
                                        </p:tgtEl>
                                      </p:cBhvr>
                                    </p:animEffect>
                                    <p:anim calcmode="lin" valueType="num">
                                      <p:cBhvr>
                                        <p:cTn id="101" dur="1000" fill="hold"/>
                                        <p:tgtEl>
                                          <p:spTgt spid="21"/>
                                        </p:tgtEl>
                                        <p:attrNameLst>
                                          <p:attrName>ppt_x</p:attrName>
                                        </p:attrNameLst>
                                      </p:cBhvr>
                                      <p:tavLst>
                                        <p:tav tm="0">
                                          <p:val>
                                            <p:strVal val="#ppt_x"/>
                                          </p:val>
                                        </p:tav>
                                        <p:tav tm="100000">
                                          <p:val>
                                            <p:strVal val="#ppt_x"/>
                                          </p:val>
                                        </p:tav>
                                      </p:tavLst>
                                    </p:anim>
                                    <p:anim calcmode="lin" valueType="num">
                                      <p:cBhvr>
                                        <p:cTn id="102" dur="900" decel="100000" fill="hold"/>
                                        <p:tgtEl>
                                          <p:spTgt spid="21"/>
                                        </p:tgtEl>
                                        <p:attrNameLst>
                                          <p:attrName>ppt_y</p:attrName>
                                        </p:attrNameLst>
                                      </p:cBhvr>
                                      <p:tavLst>
                                        <p:tav tm="0">
                                          <p:val>
                                            <p:strVal val="#ppt_y+1"/>
                                          </p:val>
                                        </p:tav>
                                        <p:tav tm="100000">
                                          <p:val>
                                            <p:strVal val="#ppt_y-.03"/>
                                          </p:val>
                                        </p:tav>
                                      </p:tavLst>
                                    </p:anim>
                                    <p:anim calcmode="lin" valueType="num">
                                      <p:cBhvr>
                                        <p:cTn id="10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9" presetClass="entr" presetSubtype="0" fill="hold" grpId="0" nodeType="clickEffect">
                                  <p:stCondLst>
                                    <p:cond delay="0"/>
                                  </p:stCondLst>
                                  <p:childTnLst>
                                    <p:set>
                                      <p:cBhvr>
                                        <p:cTn id="107" dur="1" fill="hold">
                                          <p:stCondLst>
                                            <p:cond delay="0"/>
                                          </p:stCondLst>
                                        </p:cTn>
                                        <p:tgtEl>
                                          <p:spTgt spid="22"/>
                                        </p:tgtEl>
                                        <p:attrNameLst>
                                          <p:attrName>style.visibility</p:attrName>
                                        </p:attrNameLst>
                                      </p:cBhvr>
                                      <p:to>
                                        <p:strVal val="visible"/>
                                      </p:to>
                                    </p:set>
                                    <p:anim calcmode="lin" valueType="num">
                                      <p:cBhvr>
                                        <p:cTn id="108" dur="1000" fill="hold"/>
                                        <p:tgtEl>
                                          <p:spTgt spid="22"/>
                                        </p:tgtEl>
                                        <p:attrNameLst>
                                          <p:attrName>ppt_x</p:attrName>
                                        </p:attrNameLst>
                                      </p:cBhvr>
                                      <p:tavLst>
                                        <p:tav tm="0">
                                          <p:val>
                                            <p:strVal val="#ppt_x-.2"/>
                                          </p:val>
                                        </p:tav>
                                        <p:tav tm="100000">
                                          <p:val>
                                            <p:strVal val="#ppt_x"/>
                                          </p:val>
                                        </p:tav>
                                      </p:tavLst>
                                    </p:anim>
                                    <p:anim calcmode="lin" valueType="num">
                                      <p:cBhvr>
                                        <p:cTn id="109"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110" dur="1000"/>
                                        <p:tgtEl>
                                          <p:spTgt spid="22"/>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Effect transition="in" filter="fade">
                                      <p:cBhvr>
                                        <p:cTn id="115" dur="2000"/>
                                        <p:tgtEl>
                                          <p:spTgt spid="23"/>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fade">
                                      <p:cBhvr>
                                        <p:cTn id="118" dur="2000"/>
                                        <p:tgtEl>
                                          <p:spTgt spid="24"/>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fade">
                                      <p:cBhvr>
                                        <p:cTn id="121" dur="2000"/>
                                        <p:tgtEl>
                                          <p:spTgt spid="25"/>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26"/>
                                        </p:tgtEl>
                                        <p:attrNameLst>
                                          <p:attrName>style.visibility</p:attrName>
                                        </p:attrNameLst>
                                      </p:cBhvr>
                                      <p:to>
                                        <p:strVal val="visible"/>
                                      </p:to>
                                    </p:set>
                                    <p:animEffect transition="in" filter="fade">
                                      <p:cBhvr>
                                        <p:cTn id="124"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animBg="1"/>
      <p:bldP spid="12" grpId="0"/>
      <p:bldP spid="15" grpId="0" animBg="1"/>
      <p:bldP spid="16" grpId="0"/>
      <p:bldP spid="17" grpId="0"/>
      <p:bldP spid="18" grpId="0" animBg="1"/>
      <p:bldP spid="19" grpId="0"/>
      <p:bldP spid="20" grpId="0"/>
      <p:bldP spid="21" grpId="0" animBg="1"/>
      <p:bldP spid="22" grpId="0"/>
      <p:bldP spid="23" grpId="0"/>
      <p:bldP spid="24" grpId="0" animBg="1"/>
      <p:bldP spid="25"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5" y="214290"/>
            <a:ext cx="8229600" cy="1143000"/>
          </a:xfrm>
        </p:spPr>
        <p:txBody>
          <a:bodyPr>
            <a:normAutofit/>
          </a:bodyPr>
          <a:lstStyle/>
          <a:p>
            <a:r>
              <a:rPr lang="id-ID" sz="2400" dirty="0" smtClean="0">
                <a:solidFill>
                  <a:srgbClr val="DDEDF3"/>
                </a:solidFill>
                <a:latin typeface="Arial" pitchFamily="34" charset="0"/>
                <a:cs typeface="Arial" pitchFamily="34" charset="0"/>
              </a:rPr>
              <a:t>TIDAK DAPAT MEMPEROLEH BUKTI AUDIT YANG CUKUP DAN TEPAT</a:t>
            </a:r>
            <a:endParaRPr lang="id-ID" sz="2400" dirty="0">
              <a:solidFill>
                <a:srgbClr val="DDEDF3"/>
              </a:solidFill>
              <a:latin typeface="Arial" pitchFamily="34" charset="0"/>
              <a:cs typeface="Arial" pitchFamily="34" charset="0"/>
            </a:endParaRPr>
          </a:p>
        </p:txBody>
      </p:sp>
      <p:sp>
        <p:nvSpPr>
          <p:cNvPr id="5" name="Rounded Rectangle 4"/>
          <p:cNvSpPr/>
          <p:nvPr/>
        </p:nvSpPr>
        <p:spPr>
          <a:xfrm>
            <a:off x="3500431" y="1428737"/>
            <a:ext cx="171451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t>AUDITOR</a:t>
            </a:r>
            <a:endParaRPr lang="id-ID" sz="2400" b="1" dirty="0"/>
          </a:p>
        </p:txBody>
      </p:sp>
      <p:sp>
        <p:nvSpPr>
          <p:cNvPr id="6" name="Left Arrow 5"/>
          <p:cNvSpPr/>
          <p:nvPr/>
        </p:nvSpPr>
        <p:spPr>
          <a:xfrm rot="20418395">
            <a:off x="2200330" y="1921870"/>
            <a:ext cx="892655" cy="49454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ounded Rectangle 6"/>
          <p:cNvSpPr/>
          <p:nvPr/>
        </p:nvSpPr>
        <p:spPr>
          <a:xfrm>
            <a:off x="571473" y="2786059"/>
            <a:ext cx="185738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MATERIAL</a:t>
            </a:r>
            <a:endParaRPr lang="id-ID" dirty="0"/>
          </a:p>
        </p:txBody>
      </p:sp>
      <p:sp>
        <p:nvSpPr>
          <p:cNvPr id="8" name="Rounded Rectangle 7"/>
          <p:cNvSpPr/>
          <p:nvPr/>
        </p:nvSpPr>
        <p:spPr>
          <a:xfrm>
            <a:off x="2357423" y="4357695"/>
            <a:ext cx="142876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WDP</a:t>
            </a:r>
            <a:endParaRPr lang="id-ID" dirty="0"/>
          </a:p>
        </p:txBody>
      </p:sp>
      <p:sp>
        <p:nvSpPr>
          <p:cNvPr id="9" name="Right Arrow 8"/>
          <p:cNvSpPr/>
          <p:nvPr/>
        </p:nvSpPr>
        <p:spPr>
          <a:xfrm rot="2516637">
            <a:off x="1463353" y="3840867"/>
            <a:ext cx="955889" cy="515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ounded Rectangle 9"/>
          <p:cNvSpPr/>
          <p:nvPr/>
        </p:nvSpPr>
        <p:spPr>
          <a:xfrm>
            <a:off x="5715009" y="2786058"/>
            <a:ext cx="2143140"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MATERIAL DAN PERVASIF</a:t>
            </a:r>
            <a:endParaRPr lang="id-ID" dirty="0"/>
          </a:p>
        </p:txBody>
      </p:sp>
      <p:sp>
        <p:nvSpPr>
          <p:cNvPr id="11" name="Right Arrow 10"/>
          <p:cNvSpPr/>
          <p:nvPr/>
        </p:nvSpPr>
        <p:spPr>
          <a:xfrm rot="1851994">
            <a:off x="5381301" y="1924946"/>
            <a:ext cx="960620" cy="507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ounded Rectangle 11"/>
          <p:cNvSpPr/>
          <p:nvPr/>
        </p:nvSpPr>
        <p:spPr>
          <a:xfrm>
            <a:off x="4857752" y="4357695"/>
            <a:ext cx="142876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TW</a:t>
            </a:r>
            <a:endParaRPr lang="id-ID" dirty="0"/>
          </a:p>
        </p:txBody>
      </p:sp>
      <p:sp>
        <p:nvSpPr>
          <p:cNvPr id="13" name="Left Arrow 12"/>
          <p:cNvSpPr/>
          <p:nvPr/>
        </p:nvSpPr>
        <p:spPr>
          <a:xfrm rot="18589901">
            <a:off x="6233152" y="4065693"/>
            <a:ext cx="960419" cy="4966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8" presetClass="entr" presetSubtype="0" accel="5000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 calcmode="lin" valueType="num">
                                      <p:cBhvr>
                                        <p:cTn id="31" dur="500" fill="hold"/>
                                        <p:tgtEl>
                                          <p:spTgt spid="7"/>
                                        </p:tgtEl>
                                        <p:attrNameLst>
                                          <p:attrName>style.rotation</p:attrName>
                                        </p:attrNameLst>
                                      </p:cBhvr>
                                      <p:tavLst>
                                        <p:tav tm="0">
                                          <p:val>
                                            <p:fltVal val="360"/>
                                          </p:val>
                                        </p:tav>
                                        <p:tav tm="100000">
                                          <p:val>
                                            <p:fltVal val="0"/>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5"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fltVal val="0"/>
                                          </p:val>
                                        </p:tav>
                                        <p:tav tm="100000">
                                          <p:val>
                                            <p:strVal val="#ppt_w"/>
                                          </p:val>
                                        </p:tav>
                                      </p:tavLst>
                                    </p:anim>
                                    <p:anim calcmode="lin" valueType="num">
                                      <p:cBhvr>
                                        <p:cTn id="43" dur="1000" fill="hold"/>
                                        <p:tgtEl>
                                          <p:spTgt spid="8"/>
                                        </p:tgtEl>
                                        <p:attrNameLst>
                                          <p:attrName>ppt_h</p:attrName>
                                        </p:attrNameLst>
                                      </p:cBhvr>
                                      <p:tavLst>
                                        <p:tav tm="0">
                                          <p:val>
                                            <p:fltVal val="0"/>
                                          </p:val>
                                        </p:tav>
                                        <p:tav tm="100000">
                                          <p:val>
                                            <p:strVal val="#ppt_h"/>
                                          </p:val>
                                        </p:tav>
                                      </p:tavLst>
                                    </p:anim>
                                    <p:anim calcmode="lin" valueType="num">
                                      <p:cBhvr>
                                        <p:cTn id="44"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p:stCondLst>
                        <p:cond delay="indefinite"/>
                      </p:stCondLst>
                      <p:childTnLst>
                        <p:par>
                          <p:cTn id="47" fill="hold">
                            <p:stCondLst>
                              <p:cond delay="0"/>
                            </p:stCondLst>
                            <p:childTnLst>
                              <p:par>
                                <p:cTn id="48" presetID="52"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Scale>
                                      <p:cBhvr>
                                        <p:cTn id="50"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1" dur="1000" decel="50000" fill="hold">
                                          <p:stCondLst>
                                            <p:cond delay="0"/>
                                          </p:stCondLst>
                                        </p:cTn>
                                        <p:tgtEl>
                                          <p:spTgt spid="11"/>
                                        </p:tgtEl>
                                        <p:attrNameLst>
                                          <p:attrName>ppt_x</p:attrName>
                                          <p:attrName>ppt_y</p:attrName>
                                        </p:attrNameLst>
                                      </p:cBhvr>
                                    </p:animMotion>
                                    <p:animEffect transition="in" filter="fade">
                                      <p:cBhvr>
                                        <p:cTn id="52" dur="1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1000" fill="hold"/>
                                        <p:tgtEl>
                                          <p:spTgt spid="10"/>
                                        </p:tgtEl>
                                        <p:attrNameLst>
                                          <p:attrName>ppt_x</p:attrName>
                                        </p:attrNameLst>
                                      </p:cBhvr>
                                      <p:tavLst>
                                        <p:tav tm="0">
                                          <p:val>
                                            <p:strVal val="#ppt_x-.2"/>
                                          </p:val>
                                        </p:tav>
                                        <p:tav tm="100000">
                                          <p:val>
                                            <p:strVal val="#ppt_x"/>
                                          </p:val>
                                        </p:tav>
                                      </p:tavLst>
                                    </p:anim>
                                    <p:anim calcmode="lin" valueType="num">
                                      <p:cBhvr>
                                        <p:cTn id="5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down)">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49" presetClass="entr" presetSubtype="0" decel="100000"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500" fill="hold"/>
                                        <p:tgtEl>
                                          <p:spTgt spid="12"/>
                                        </p:tgtEl>
                                        <p:attrNameLst>
                                          <p:attrName>ppt_w</p:attrName>
                                        </p:attrNameLst>
                                      </p:cBhvr>
                                      <p:tavLst>
                                        <p:tav tm="0">
                                          <p:val>
                                            <p:fltVal val="0"/>
                                          </p:val>
                                        </p:tav>
                                        <p:tav tm="100000">
                                          <p:val>
                                            <p:strVal val="#ppt_w"/>
                                          </p:val>
                                        </p:tav>
                                      </p:tavLst>
                                    </p:anim>
                                    <p:anim calcmode="lin" valueType="num">
                                      <p:cBhvr>
                                        <p:cTn id="70" dur="500" fill="hold"/>
                                        <p:tgtEl>
                                          <p:spTgt spid="12"/>
                                        </p:tgtEl>
                                        <p:attrNameLst>
                                          <p:attrName>ppt_h</p:attrName>
                                        </p:attrNameLst>
                                      </p:cBhvr>
                                      <p:tavLst>
                                        <p:tav tm="0">
                                          <p:val>
                                            <p:fltVal val="0"/>
                                          </p:val>
                                        </p:tav>
                                        <p:tav tm="100000">
                                          <p:val>
                                            <p:strVal val="#ppt_h"/>
                                          </p:val>
                                        </p:tav>
                                      </p:tavLst>
                                    </p:anim>
                                    <p:anim calcmode="lin" valueType="num">
                                      <p:cBhvr>
                                        <p:cTn id="71" dur="500" fill="hold"/>
                                        <p:tgtEl>
                                          <p:spTgt spid="12"/>
                                        </p:tgtEl>
                                        <p:attrNameLst>
                                          <p:attrName>style.rotation</p:attrName>
                                        </p:attrNameLst>
                                      </p:cBhvr>
                                      <p:tavLst>
                                        <p:tav tm="0">
                                          <p:val>
                                            <p:fltVal val="360"/>
                                          </p:val>
                                        </p:tav>
                                        <p:tav tm="100000">
                                          <p:val>
                                            <p:fltVal val="0"/>
                                          </p:val>
                                        </p:tav>
                                      </p:tavLst>
                                    </p:anim>
                                    <p:animEffect transition="in" filter="fade">
                                      <p:cBhvr>
                                        <p:cTn id="7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2038</TotalTime>
  <Words>491</Words>
  <Application>Microsoft Office PowerPoint</Application>
  <PresentationFormat>On-screen Show (4:3)</PresentationFormat>
  <Paragraphs>151</Paragraphs>
  <Slides>24</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MS UI Gothic</vt:lpstr>
      <vt:lpstr>Arial</vt:lpstr>
      <vt:lpstr>Berlin Sans FB</vt:lpstr>
      <vt:lpstr>Calibri</vt:lpstr>
      <vt:lpstr>Gabriola</vt:lpstr>
      <vt:lpstr>Lucida Calligraphy</vt:lpstr>
      <vt:lpstr>Lucida Sans Unicode</vt:lpstr>
      <vt:lpstr>Segoe Script</vt:lpstr>
      <vt:lpstr>Times New Roman</vt:lpstr>
      <vt:lpstr>Verdana</vt:lpstr>
      <vt:lpstr>Wingdings</vt:lpstr>
      <vt:lpstr>Wingdings 2</vt:lpstr>
      <vt:lpstr>Wingdings 3</vt:lpstr>
      <vt:lpstr>Concourse</vt:lpstr>
      <vt:lpstr>APAKAH YANG DIMAKSUD DENGAN MODIFIKASI LAPORAN AUDITOR ?</vt:lpstr>
      <vt:lpstr>PowerPoint Presentation</vt:lpstr>
      <vt:lpstr>PowerPoint Presentation</vt:lpstr>
      <vt:lpstr>Mengapa Modifikasi Pendapat?</vt:lpstr>
      <vt:lpstr>ALENIA MODIFIKASI DAN CATATAN ATAS LAPORAN KEUANGAN</vt:lpstr>
      <vt:lpstr>LAPORAN KEUANGAN DISALAHSAJIKAN SECARA MATERIAL</vt:lpstr>
      <vt:lpstr>PowerPoint Presentation</vt:lpstr>
      <vt:lpstr>Contoh salah saji material dengan modifikasi yang menunjukkan pendapat WDP dan pendapat TW</vt:lpstr>
      <vt:lpstr>TIDAK DAPAT MEMPEROLEH BUKTI AUDIT YANG CUKUP DAN TEPAT</vt:lpstr>
      <vt:lpstr>Ketidak mampuan auditor untuk memperoleh bukti audit yang cukup dan tepat (juga disebut lingkup audit atau limitation on the scope of the audit, disingkat scope limitation) bisa terjadi karena:</vt:lpstr>
      <vt:lpstr>Contoh pembatasan lingkup yang menyebabkan auditor memberikan pendapat WDP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4 Your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LAPORAN PERENCANAAN BISNIS PERHOTELAN</dc:title>
  <dc:creator>user</dc:creator>
  <cp:lastModifiedBy>HP</cp:lastModifiedBy>
  <cp:revision>129</cp:revision>
  <dcterms:created xsi:type="dcterms:W3CDTF">2011-12-01T14:51:51Z</dcterms:created>
  <dcterms:modified xsi:type="dcterms:W3CDTF">2017-10-15T17:55:35Z</dcterms:modified>
</cp:coreProperties>
</file>